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C0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114" d="100"/>
          <a:sy n="114" d="100"/>
        </p:scale>
        <p:origin x="319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D5A8A8-C2AF-4013-8532-5872A3C21A6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C083CF7-1FBD-4528-B4E4-74DA6CCD8AD5}">
      <dgm:prSet phldrT="[Text]" custT="1"/>
      <dgm:spPr/>
      <dgm:t>
        <a:bodyPr/>
        <a:lstStyle/>
        <a:p>
          <a:r>
            <a:rPr lang="en-US" sz="1600" b="1" dirty="0"/>
            <a:t>Expand Your Brand</a:t>
          </a:r>
        </a:p>
      </dgm:t>
    </dgm:pt>
    <dgm:pt modelId="{FB48530D-1A40-4D3B-8C35-347A698F55A9}" type="parTrans" cxnId="{611EE021-482E-47E7-BFEA-1A012DF998E4}">
      <dgm:prSet/>
      <dgm:spPr/>
      <dgm:t>
        <a:bodyPr/>
        <a:lstStyle/>
        <a:p>
          <a:endParaRPr lang="en-US"/>
        </a:p>
      </dgm:t>
    </dgm:pt>
    <dgm:pt modelId="{3D1D8E15-E3AC-4347-B165-966247B84AF8}" type="sibTrans" cxnId="{611EE021-482E-47E7-BFEA-1A012DF998E4}">
      <dgm:prSet/>
      <dgm:spPr/>
      <dgm:t>
        <a:bodyPr/>
        <a:lstStyle/>
        <a:p>
          <a:endParaRPr lang="en-US"/>
        </a:p>
      </dgm:t>
    </dgm:pt>
    <dgm:pt modelId="{1A9F8901-BDE7-4C74-A827-86E541FE7EDE}">
      <dgm:prSet phldrT="[Text]"/>
      <dgm:spPr/>
      <dgm:t>
        <a:bodyPr/>
        <a:lstStyle/>
        <a:p>
          <a:r>
            <a:rPr lang="en-US" dirty="0"/>
            <a:t>Receive a custom charting platform  designed to your trading specifications and branded to your liking</a:t>
          </a:r>
        </a:p>
      </dgm:t>
    </dgm:pt>
    <dgm:pt modelId="{E466D63A-AA37-4B23-B34B-EF7DDC0E6950}" type="parTrans" cxnId="{8701A59F-B7BB-4442-BC9C-E070B1652A8E}">
      <dgm:prSet/>
      <dgm:spPr/>
      <dgm:t>
        <a:bodyPr/>
        <a:lstStyle/>
        <a:p>
          <a:endParaRPr lang="en-US"/>
        </a:p>
      </dgm:t>
    </dgm:pt>
    <dgm:pt modelId="{C2E70319-2A01-4E56-BE51-EC237A0FA93F}" type="sibTrans" cxnId="{8701A59F-B7BB-4442-BC9C-E070B1652A8E}">
      <dgm:prSet/>
      <dgm:spPr/>
      <dgm:t>
        <a:bodyPr/>
        <a:lstStyle/>
        <a:p>
          <a:endParaRPr lang="en-US"/>
        </a:p>
      </dgm:t>
    </dgm:pt>
    <dgm:pt modelId="{2F9A8BB6-2279-407F-9497-A0C9955521DF}">
      <dgm:prSet phldrT="[Text]" custT="1"/>
      <dgm:spPr/>
      <dgm:t>
        <a:bodyPr/>
        <a:lstStyle/>
        <a:p>
          <a:r>
            <a:rPr lang="en-US" sz="1600" b="1" dirty="0"/>
            <a:t>Increase Your Revenue</a:t>
          </a:r>
        </a:p>
      </dgm:t>
    </dgm:pt>
    <dgm:pt modelId="{364F95CD-DFA2-4521-8F96-AB54F0CEA2F0}" type="parTrans" cxnId="{6BDC012F-DE75-4EDC-8B14-DE9CCF412389}">
      <dgm:prSet/>
      <dgm:spPr/>
      <dgm:t>
        <a:bodyPr/>
        <a:lstStyle/>
        <a:p>
          <a:endParaRPr lang="en-US"/>
        </a:p>
      </dgm:t>
    </dgm:pt>
    <dgm:pt modelId="{3DE509ED-394E-4008-A57D-34D8998189C1}" type="sibTrans" cxnId="{6BDC012F-DE75-4EDC-8B14-DE9CCF412389}">
      <dgm:prSet/>
      <dgm:spPr/>
      <dgm:t>
        <a:bodyPr/>
        <a:lstStyle/>
        <a:p>
          <a:endParaRPr lang="en-US"/>
        </a:p>
      </dgm:t>
    </dgm:pt>
    <dgm:pt modelId="{086F6C1E-62B3-48DA-B3C3-EACC2B1E3F77}">
      <dgm:prSet phldrT="[Text]"/>
      <dgm:spPr/>
      <dgm:t>
        <a:bodyPr/>
        <a:lstStyle/>
        <a:p>
          <a:r>
            <a:rPr lang="en-US" dirty="0"/>
            <a:t>Use our expertise in developing and operating stock market charting platforms at no cost in exchange for you using your new custom made platform</a:t>
          </a:r>
        </a:p>
      </dgm:t>
    </dgm:pt>
    <dgm:pt modelId="{B11C96E3-F176-4F2B-B5B5-DD26929C356D}" type="parTrans" cxnId="{3412AC3E-E022-4BE3-83C6-D6FEB5D5A7C3}">
      <dgm:prSet/>
      <dgm:spPr/>
      <dgm:t>
        <a:bodyPr/>
        <a:lstStyle/>
        <a:p>
          <a:endParaRPr lang="en-US"/>
        </a:p>
      </dgm:t>
    </dgm:pt>
    <dgm:pt modelId="{622846B1-F8D1-4998-AB94-FDC508FD4597}" type="sibTrans" cxnId="{3412AC3E-E022-4BE3-83C6-D6FEB5D5A7C3}">
      <dgm:prSet/>
      <dgm:spPr/>
      <dgm:t>
        <a:bodyPr/>
        <a:lstStyle/>
        <a:p>
          <a:endParaRPr lang="en-US"/>
        </a:p>
      </dgm:t>
    </dgm:pt>
    <dgm:pt modelId="{172C00CC-0C0D-4B41-8A60-AE76B94EF282}">
      <dgm:prSet phldrT="[Text]" custT="1"/>
      <dgm:spPr/>
      <dgm:t>
        <a:bodyPr/>
        <a:lstStyle/>
        <a:p>
          <a:r>
            <a:rPr lang="en-US" sz="1600" b="1" dirty="0"/>
            <a:t>Improve Your Trading</a:t>
          </a:r>
        </a:p>
      </dgm:t>
    </dgm:pt>
    <dgm:pt modelId="{3B30869C-62FF-4C2C-9E82-F0D7B1371ACE}" type="parTrans" cxnId="{0D075FCD-4514-4915-AAA3-D3D96F087CA7}">
      <dgm:prSet/>
      <dgm:spPr/>
      <dgm:t>
        <a:bodyPr/>
        <a:lstStyle/>
        <a:p>
          <a:endParaRPr lang="en-US"/>
        </a:p>
      </dgm:t>
    </dgm:pt>
    <dgm:pt modelId="{97AB55F4-FD31-4E07-A617-4D2FCA6927F6}" type="sibTrans" cxnId="{0D075FCD-4514-4915-AAA3-D3D96F087CA7}">
      <dgm:prSet/>
      <dgm:spPr/>
      <dgm:t>
        <a:bodyPr/>
        <a:lstStyle/>
        <a:p>
          <a:endParaRPr lang="en-US"/>
        </a:p>
      </dgm:t>
    </dgm:pt>
    <dgm:pt modelId="{1AAD2C8B-42DF-46E8-9CF8-664BBA359AB0}">
      <dgm:prSet phldrT="[Text]"/>
      <dgm:spPr/>
      <dgm:t>
        <a:bodyPr/>
        <a:lstStyle/>
        <a:p>
          <a:r>
            <a:rPr lang="en-US" dirty="0"/>
            <a:t>Removing distracting elements, incorporating external information, and pioneering new features makes finding and executing your strategy simpler</a:t>
          </a:r>
        </a:p>
      </dgm:t>
    </dgm:pt>
    <dgm:pt modelId="{C8CC7F4A-49A9-4455-BE1D-78B98DA18ADC}" type="parTrans" cxnId="{673E13A5-5F1E-4717-BC57-DD15CD06F1CE}">
      <dgm:prSet/>
      <dgm:spPr/>
      <dgm:t>
        <a:bodyPr/>
        <a:lstStyle/>
        <a:p>
          <a:endParaRPr lang="en-US"/>
        </a:p>
      </dgm:t>
    </dgm:pt>
    <dgm:pt modelId="{64CE8A02-59F2-4A5C-87C3-C1EBA8CE172C}" type="sibTrans" cxnId="{673E13A5-5F1E-4717-BC57-DD15CD06F1CE}">
      <dgm:prSet/>
      <dgm:spPr/>
      <dgm:t>
        <a:bodyPr/>
        <a:lstStyle/>
        <a:p>
          <a:endParaRPr lang="en-US"/>
        </a:p>
      </dgm:t>
    </dgm:pt>
    <dgm:pt modelId="{6B2F9D47-E0CD-4520-858A-222AC2C5165E}" type="pres">
      <dgm:prSet presAssocID="{71D5A8A8-C2AF-4013-8532-5872A3C21A6A}" presName="Name0" presStyleCnt="0">
        <dgm:presLayoutVars>
          <dgm:dir/>
          <dgm:animLvl val="lvl"/>
          <dgm:resizeHandles val="exact"/>
        </dgm:presLayoutVars>
      </dgm:prSet>
      <dgm:spPr/>
    </dgm:pt>
    <dgm:pt modelId="{F9A03395-BAEF-4B81-816D-7DDC45BFCB32}" type="pres">
      <dgm:prSet presAssocID="{CC083CF7-1FBD-4528-B4E4-74DA6CCD8AD5}" presName="composite" presStyleCnt="0"/>
      <dgm:spPr/>
    </dgm:pt>
    <dgm:pt modelId="{1539C61A-DFDD-4E63-B3DE-2802404BC35D}" type="pres">
      <dgm:prSet presAssocID="{CC083CF7-1FBD-4528-B4E4-74DA6CCD8AD5}" presName="parTx" presStyleLbl="alignNode1" presStyleIdx="0" presStyleCnt="3">
        <dgm:presLayoutVars>
          <dgm:chMax val="0"/>
          <dgm:chPref val="0"/>
          <dgm:bulletEnabled val="1"/>
        </dgm:presLayoutVars>
      </dgm:prSet>
      <dgm:spPr/>
    </dgm:pt>
    <dgm:pt modelId="{CA0D6EB7-DCAC-4D6C-991B-3637CF2DD8C8}" type="pres">
      <dgm:prSet presAssocID="{CC083CF7-1FBD-4528-B4E4-74DA6CCD8AD5}" presName="desTx" presStyleLbl="alignAccFollowNode1" presStyleIdx="0" presStyleCnt="3">
        <dgm:presLayoutVars>
          <dgm:bulletEnabled val="1"/>
        </dgm:presLayoutVars>
      </dgm:prSet>
      <dgm:spPr/>
    </dgm:pt>
    <dgm:pt modelId="{2A0F9152-227E-4F45-B71E-9310A5274F24}" type="pres">
      <dgm:prSet presAssocID="{3D1D8E15-E3AC-4347-B165-966247B84AF8}" presName="space" presStyleCnt="0"/>
      <dgm:spPr/>
    </dgm:pt>
    <dgm:pt modelId="{8B9B6213-C52B-423F-80F8-5F761F61B0BC}" type="pres">
      <dgm:prSet presAssocID="{2F9A8BB6-2279-407F-9497-A0C9955521DF}" presName="composite" presStyleCnt="0"/>
      <dgm:spPr/>
    </dgm:pt>
    <dgm:pt modelId="{7EF42BCD-130F-433D-979D-734C0F3291F8}" type="pres">
      <dgm:prSet presAssocID="{2F9A8BB6-2279-407F-9497-A0C9955521DF}" presName="parTx" presStyleLbl="alignNode1" presStyleIdx="1" presStyleCnt="3">
        <dgm:presLayoutVars>
          <dgm:chMax val="0"/>
          <dgm:chPref val="0"/>
          <dgm:bulletEnabled val="1"/>
        </dgm:presLayoutVars>
      </dgm:prSet>
      <dgm:spPr/>
    </dgm:pt>
    <dgm:pt modelId="{4A4DE9D3-A9ED-432C-9E7D-A5018E20742C}" type="pres">
      <dgm:prSet presAssocID="{2F9A8BB6-2279-407F-9497-A0C9955521DF}" presName="desTx" presStyleLbl="alignAccFollowNode1" presStyleIdx="1" presStyleCnt="3">
        <dgm:presLayoutVars>
          <dgm:bulletEnabled val="1"/>
        </dgm:presLayoutVars>
      </dgm:prSet>
      <dgm:spPr/>
    </dgm:pt>
    <dgm:pt modelId="{28CACD57-372E-46EE-85D2-37D4142F5994}" type="pres">
      <dgm:prSet presAssocID="{3DE509ED-394E-4008-A57D-34D8998189C1}" presName="space" presStyleCnt="0"/>
      <dgm:spPr/>
    </dgm:pt>
    <dgm:pt modelId="{8493CA4D-FB27-47DA-AFB9-04DDB6F0AB89}" type="pres">
      <dgm:prSet presAssocID="{172C00CC-0C0D-4B41-8A60-AE76B94EF282}" presName="composite" presStyleCnt="0"/>
      <dgm:spPr/>
    </dgm:pt>
    <dgm:pt modelId="{2DCB4399-A9B1-44F7-878A-7A0D5B35B588}" type="pres">
      <dgm:prSet presAssocID="{172C00CC-0C0D-4B41-8A60-AE76B94EF282}" presName="parTx" presStyleLbl="alignNode1" presStyleIdx="2" presStyleCnt="3">
        <dgm:presLayoutVars>
          <dgm:chMax val="0"/>
          <dgm:chPref val="0"/>
          <dgm:bulletEnabled val="1"/>
        </dgm:presLayoutVars>
      </dgm:prSet>
      <dgm:spPr/>
    </dgm:pt>
    <dgm:pt modelId="{839045D9-E7CC-4A47-92FD-B256CBC24D42}" type="pres">
      <dgm:prSet presAssocID="{172C00CC-0C0D-4B41-8A60-AE76B94EF282}" presName="desTx" presStyleLbl="alignAccFollowNode1" presStyleIdx="2" presStyleCnt="3">
        <dgm:presLayoutVars>
          <dgm:bulletEnabled val="1"/>
        </dgm:presLayoutVars>
      </dgm:prSet>
      <dgm:spPr/>
    </dgm:pt>
  </dgm:ptLst>
  <dgm:cxnLst>
    <dgm:cxn modelId="{611EE021-482E-47E7-BFEA-1A012DF998E4}" srcId="{71D5A8A8-C2AF-4013-8532-5872A3C21A6A}" destId="{CC083CF7-1FBD-4528-B4E4-74DA6CCD8AD5}" srcOrd="0" destOrd="0" parTransId="{FB48530D-1A40-4D3B-8C35-347A698F55A9}" sibTransId="{3D1D8E15-E3AC-4347-B165-966247B84AF8}"/>
    <dgm:cxn modelId="{6BDC012F-DE75-4EDC-8B14-DE9CCF412389}" srcId="{71D5A8A8-C2AF-4013-8532-5872A3C21A6A}" destId="{2F9A8BB6-2279-407F-9497-A0C9955521DF}" srcOrd="1" destOrd="0" parTransId="{364F95CD-DFA2-4521-8F96-AB54F0CEA2F0}" sibTransId="{3DE509ED-394E-4008-A57D-34D8998189C1}"/>
    <dgm:cxn modelId="{F76A3934-B541-42E3-AD46-573E31C614D3}" type="presOf" srcId="{2F9A8BB6-2279-407F-9497-A0C9955521DF}" destId="{7EF42BCD-130F-433D-979D-734C0F3291F8}" srcOrd="0" destOrd="0" presId="urn:microsoft.com/office/officeart/2005/8/layout/hList1"/>
    <dgm:cxn modelId="{3412AC3E-E022-4BE3-83C6-D6FEB5D5A7C3}" srcId="{2F9A8BB6-2279-407F-9497-A0C9955521DF}" destId="{086F6C1E-62B3-48DA-B3C3-EACC2B1E3F77}" srcOrd="0" destOrd="0" parTransId="{B11C96E3-F176-4F2B-B5B5-DD26929C356D}" sibTransId="{622846B1-F8D1-4998-AB94-FDC508FD4597}"/>
    <dgm:cxn modelId="{1718226B-F4E4-451F-9004-531A714688DD}" type="presOf" srcId="{172C00CC-0C0D-4B41-8A60-AE76B94EF282}" destId="{2DCB4399-A9B1-44F7-878A-7A0D5B35B588}" srcOrd="0" destOrd="0" presId="urn:microsoft.com/office/officeart/2005/8/layout/hList1"/>
    <dgm:cxn modelId="{53D9FD4B-B863-4353-B721-7D8669AC00DF}" type="presOf" srcId="{086F6C1E-62B3-48DA-B3C3-EACC2B1E3F77}" destId="{4A4DE9D3-A9ED-432C-9E7D-A5018E20742C}" srcOrd="0" destOrd="0" presId="urn:microsoft.com/office/officeart/2005/8/layout/hList1"/>
    <dgm:cxn modelId="{4F73019C-3826-46CD-BD36-558D56651A9E}" type="presOf" srcId="{1A9F8901-BDE7-4C74-A827-86E541FE7EDE}" destId="{CA0D6EB7-DCAC-4D6C-991B-3637CF2DD8C8}" srcOrd="0" destOrd="0" presId="urn:microsoft.com/office/officeart/2005/8/layout/hList1"/>
    <dgm:cxn modelId="{8701A59F-B7BB-4442-BC9C-E070B1652A8E}" srcId="{CC083CF7-1FBD-4528-B4E4-74DA6CCD8AD5}" destId="{1A9F8901-BDE7-4C74-A827-86E541FE7EDE}" srcOrd="0" destOrd="0" parTransId="{E466D63A-AA37-4B23-B34B-EF7DDC0E6950}" sibTransId="{C2E70319-2A01-4E56-BE51-EC237A0FA93F}"/>
    <dgm:cxn modelId="{673E13A5-5F1E-4717-BC57-DD15CD06F1CE}" srcId="{172C00CC-0C0D-4B41-8A60-AE76B94EF282}" destId="{1AAD2C8B-42DF-46E8-9CF8-664BBA359AB0}" srcOrd="0" destOrd="0" parTransId="{C8CC7F4A-49A9-4455-BE1D-78B98DA18ADC}" sibTransId="{64CE8A02-59F2-4A5C-87C3-C1EBA8CE172C}"/>
    <dgm:cxn modelId="{FD6DA3C3-A84B-4E89-8FC4-00469A5B3CB4}" type="presOf" srcId="{1AAD2C8B-42DF-46E8-9CF8-664BBA359AB0}" destId="{839045D9-E7CC-4A47-92FD-B256CBC24D42}" srcOrd="0" destOrd="0" presId="urn:microsoft.com/office/officeart/2005/8/layout/hList1"/>
    <dgm:cxn modelId="{0D075FCD-4514-4915-AAA3-D3D96F087CA7}" srcId="{71D5A8A8-C2AF-4013-8532-5872A3C21A6A}" destId="{172C00CC-0C0D-4B41-8A60-AE76B94EF282}" srcOrd="2" destOrd="0" parTransId="{3B30869C-62FF-4C2C-9E82-F0D7B1371ACE}" sibTransId="{97AB55F4-FD31-4E07-A617-4D2FCA6927F6}"/>
    <dgm:cxn modelId="{8F5996E3-BA9D-4BDE-8A5D-B077E593B700}" type="presOf" srcId="{71D5A8A8-C2AF-4013-8532-5872A3C21A6A}" destId="{6B2F9D47-E0CD-4520-858A-222AC2C5165E}" srcOrd="0" destOrd="0" presId="urn:microsoft.com/office/officeart/2005/8/layout/hList1"/>
    <dgm:cxn modelId="{E80B4AEE-B36B-4653-BD8A-870A2F800BFC}" type="presOf" srcId="{CC083CF7-1FBD-4528-B4E4-74DA6CCD8AD5}" destId="{1539C61A-DFDD-4E63-B3DE-2802404BC35D}" srcOrd="0" destOrd="0" presId="urn:microsoft.com/office/officeart/2005/8/layout/hList1"/>
    <dgm:cxn modelId="{6209BE94-5221-4CA8-A48E-6062F43A175E}" type="presParOf" srcId="{6B2F9D47-E0CD-4520-858A-222AC2C5165E}" destId="{F9A03395-BAEF-4B81-816D-7DDC45BFCB32}" srcOrd="0" destOrd="0" presId="urn:microsoft.com/office/officeart/2005/8/layout/hList1"/>
    <dgm:cxn modelId="{B7F256C6-0754-408E-9392-A240EAB7CA39}" type="presParOf" srcId="{F9A03395-BAEF-4B81-816D-7DDC45BFCB32}" destId="{1539C61A-DFDD-4E63-B3DE-2802404BC35D}" srcOrd="0" destOrd="0" presId="urn:microsoft.com/office/officeart/2005/8/layout/hList1"/>
    <dgm:cxn modelId="{1667E86B-0C9D-432F-AB10-8635FFC1CC12}" type="presParOf" srcId="{F9A03395-BAEF-4B81-816D-7DDC45BFCB32}" destId="{CA0D6EB7-DCAC-4D6C-991B-3637CF2DD8C8}" srcOrd="1" destOrd="0" presId="urn:microsoft.com/office/officeart/2005/8/layout/hList1"/>
    <dgm:cxn modelId="{D671BA42-0434-4B66-BDDC-BE8344328114}" type="presParOf" srcId="{6B2F9D47-E0CD-4520-858A-222AC2C5165E}" destId="{2A0F9152-227E-4F45-B71E-9310A5274F24}" srcOrd="1" destOrd="0" presId="urn:microsoft.com/office/officeart/2005/8/layout/hList1"/>
    <dgm:cxn modelId="{3C652B28-279B-495A-A81A-56CA3943ACE4}" type="presParOf" srcId="{6B2F9D47-E0CD-4520-858A-222AC2C5165E}" destId="{8B9B6213-C52B-423F-80F8-5F761F61B0BC}" srcOrd="2" destOrd="0" presId="urn:microsoft.com/office/officeart/2005/8/layout/hList1"/>
    <dgm:cxn modelId="{6615347A-501B-40D5-9C94-7ABEB7F2D96A}" type="presParOf" srcId="{8B9B6213-C52B-423F-80F8-5F761F61B0BC}" destId="{7EF42BCD-130F-433D-979D-734C0F3291F8}" srcOrd="0" destOrd="0" presId="urn:microsoft.com/office/officeart/2005/8/layout/hList1"/>
    <dgm:cxn modelId="{89A3600C-8319-4A31-B7CB-8FE24FAA21DD}" type="presParOf" srcId="{8B9B6213-C52B-423F-80F8-5F761F61B0BC}" destId="{4A4DE9D3-A9ED-432C-9E7D-A5018E20742C}" srcOrd="1" destOrd="0" presId="urn:microsoft.com/office/officeart/2005/8/layout/hList1"/>
    <dgm:cxn modelId="{671B4554-7F13-4D0D-B74B-6625E103FBA9}" type="presParOf" srcId="{6B2F9D47-E0CD-4520-858A-222AC2C5165E}" destId="{28CACD57-372E-46EE-85D2-37D4142F5994}" srcOrd="3" destOrd="0" presId="urn:microsoft.com/office/officeart/2005/8/layout/hList1"/>
    <dgm:cxn modelId="{E0063A84-A610-47F3-8845-D26D0D59CF1F}" type="presParOf" srcId="{6B2F9D47-E0CD-4520-858A-222AC2C5165E}" destId="{8493CA4D-FB27-47DA-AFB9-04DDB6F0AB89}" srcOrd="4" destOrd="0" presId="urn:microsoft.com/office/officeart/2005/8/layout/hList1"/>
    <dgm:cxn modelId="{008F5BD8-5643-40BE-ABD5-38663B04B1D2}" type="presParOf" srcId="{8493CA4D-FB27-47DA-AFB9-04DDB6F0AB89}" destId="{2DCB4399-A9B1-44F7-878A-7A0D5B35B588}" srcOrd="0" destOrd="0" presId="urn:microsoft.com/office/officeart/2005/8/layout/hList1"/>
    <dgm:cxn modelId="{3C743B6B-8B69-4C8F-9C63-BC3342669054}" type="presParOf" srcId="{8493CA4D-FB27-47DA-AFB9-04DDB6F0AB89}" destId="{839045D9-E7CC-4A47-92FD-B256CBC24D4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39C61A-DFDD-4E63-B3DE-2802404BC35D}">
      <dsp:nvSpPr>
        <dsp:cNvPr id="0" name=""/>
        <dsp:cNvSpPr/>
      </dsp:nvSpPr>
      <dsp:spPr>
        <a:xfrm>
          <a:off x="2330" y="179740"/>
          <a:ext cx="2272704" cy="558861"/>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Expand Your Brand</a:t>
          </a:r>
        </a:p>
      </dsp:txBody>
      <dsp:txXfrm>
        <a:off x="2330" y="179740"/>
        <a:ext cx="2272704" cy="558861"/>
      </dsp:txXfrm>
    </dsp:sp>
    <dsp:sp modelId="{CA0D6EB7-DCAC-4D6C-991B-3637CF2DD8C8}">
      <dsp:nvSpPr>
        <dsp:cNvPr id="0" name=""/>
        <dsp:cNvSpPr/>
      </dsp:nvSpPr>
      <dsp:spPr>
        <a:xfrm>
          <a:off x="2330" y="738602"/>
          <a:ext cx="2272704" cy="214659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Receive a custom charting platform  designed to your trading specifications and branded to your liking</a:t>
          </a:r>
        </a:p>
      </dsp:txBody>
      <dsp:txXfrm>
        <a:off x="2330" y="738602"/>
        <a:ext cx="2272704" cy="2146590"/>
      </dsp:txXfrm>
    </dsp:sp>
    <dsp:sp modelId="{7EF42BCD-130F-433D-979D-734C0F3291F8}">
      <dsp:nvSpPr>
        <dsp:cNvPr id="0" name=""/>
        <dsp:cNvSpPr/>
      </dsp:nvSpPr>
      <dsp:spPr>
        <a:xfrm>
          <a:off x="2593214" y="179740"/>
          <a:ext cx="2272704" cy="558861"/>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Increase Your Revenue</a:t>
          </a:r>
        </a:p>
      </dsp:txBody>
      <dsp:txXfrm>
        <a:off x="2593214" y="179740"/>
        <a:ext cx="2272704" cy="558861"/>
      </dsp:txXfrm>
    </dsp:sp>
    <dsp:sp modelId="{4A4DE9D3-A9ED-432C-9E7D-A5018E20742C}">
      <dsp:nvSpPr>
        <dsp:cNvPr id="0" name=""/>
        <dsp:cNvSpPr/>
      </dsp:nvSpPr>
      <dsp:spPr>
        <a:xfrm>
          <a:off x="2593214" y="738602"/>
          <a:ext cx="2272704" cy="214659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Use our expertise in developing and operating stock market charting platforms at no cost in exchange for you using your new custom made platform</a:t>
          </a:r>
        </a:p>
      </dsp:txBody>
      <dsp:txXfrm>
        <a:off x="2593214" y="738602"/>
        <a:ext cx="2272704" cy="2146590"/>
      </dsp:txXfrm>
    </dsp:sp>
    <dsp:sp modelId="{2DCB4399-A9B1-44F7-878A-7A0D5B35B588}">
      <dsp:nvSpPr>
        <dsp:cNvPr id="0" name=""/>
        <dsp:cNvSpPr/>
      </dsp:nvSpPr>
      <dsp:spPr>
        <a:xfrm>
          <a:off x="5184098" y="179740"/>
          <a:ext cx="2272704" cy="558861"/>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Improve Your Trading</a:t>
          </a:r>
        </a:p>
      </dsp:txBody>
      <dsp:txXfrm>
        <a:off x="5184098" y="179740"/>
        <a:ext cx="2272704" cy="558861"/>
      </dsp:txXfrm>
    </dsp:sp>
    <dsp:sp modelId="{839045D9-E7CC-4A47-92FD-B256CBC24D42}">
      <dsp:nvSpPr>
        <dsp:cNvPr id="0" name=""/>
        <dsp:cNvSpPr/>
      </dsp:nvSpPr>
      <dsp:spPr>
        <a:xfrm>
          <a:off x="5184098" y="738602"/>
          <a:ext cx="2272704" cy="214659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Removing distracting elements, incorporating external information, and pioneering new features makes finding and executing your strategy simpler</a:t>
          </a:r>
        </a:p>
      </dsp:txBody>
      <dsp:txXfrm>
        <a:off x="5184098" y="738602"/>
        <a:ext cx="2272704" cy="214659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blipFill dpi="0" rotWithShape="1">
          <a:blip r:embed="rId2">
            <a:alphaModFix amt="22000"/>
            <a:lum/>
          </a:blip>
          <a:srcRect/>
          <a:stretch>
            <a:fillRect t="-1000" b="-1000"/>
          </a:stretch>
        </a:blipFill>
        <a:effectLst/>
      </p:bgPr>
    </p:bg>
    <p:spTree>
      <p:nvGrpSpPr>
        <p:cNvPr id="1" name=""/>
        <p:cNvGrpSpPr/>
        <p:nvPr/>
      </p:nvGrpSpPr>
      <p:grpSpPr>
        <a:xfrm>
          <a:off x="0" y="0"/>
          <a:ext cx="0" cy="0"/>
          <a:chOff x="0" y="0"/>
          <a:chExt cx="0" cy="0"/>
        </a:xfrm>
      </p:grpSpPr>
      <p:sp>
        <p:nvSpPr>
          <p:cNvPr id="8" name="Rectangle 7"/>
          <p:cNvSpPr/>
          <p:nvPr/>
        </p:nvSpPr>
        <p:spPr>
          <a:xfrm>
            <a:off x="14" y="0"/>
            <a:ext cx="231300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310938" y="0"/>
            <a:ext cx="21848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3600450" y="731520"/>
            <a:ext cx="4869180" cy="5257800"/>
          </a:xfrm>
        </p:spPr>
        <p:txBody>
          <a:bodyPr anchor="ctr">
            <a:normAutofit/>
          </a:bodyPr>
          <a:lstStyle>
            <a:lvl1pPr>
              <a:defRPr sz="3200"/>
            </a:lvl1pPr>
            <a:lvl2pPr>
              <a:defRPr sz="2800"/>
            </a:lvl2pPr>
            <a:lvl3pPr>
              <a:defRPr sz="2000"/>
            </a:lvl3pPr>
            <a:lvl4pPr>
              <a:defRPr sz="20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picture containing object&#10;&#10;Description generated with very high confidence">
            <a:extLst>
              <a:ext uri="{FF2B5EF4-FFF2-40B4-BE49-F238E27FC236}">
                <a16:creationId xmlns:a16="http://schemas.microsoft.com/office/drawing/2014/main" id="{4A9DA6B2-323A-4387-98D9-0EA8ABCE9D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2764" y="6247616"/>
            <a:ext cx="1845425" cy="337449"/>
          </a:xfrm>
          <a:prstGeom prst="rect">
            <a:avLst/>
          </a:prstGeom>
        </p:spPr>
      </p:pic>
    </p:spTree>
    <p:extLst>
      <p:ext uri="{BB962C8B-B14F-4D97-AF65-F5344CB8AC3E}">
        <p14:creationId xmlns:p14="http://schemas.microsoft.com/office/powerpoint/2010/main" val="3170536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2382" y="5267792"/>
            <a:ext cx="9141619" cy="159020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5045824"/>
            <a:ext cx="9141619" cy="2219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2931899"/>
          </a:xfrm>
        </p:spPr>
        <p:txBody>
          <a:bodyPr anchor="b">
            <a:normAutofit/>
          </a:bodyPr>
          <a:lstStyle>
            <a:lvl1pPr algn="l">
              <a:lnSpc>
                <a:spcPct val="85000"/>
              </a:lnSpc>
              <a:defRPr sz="7200" b="1" cap="small" spc="-50" baseline="0">
                <a:solidFill>
                  <a:srgbClr val="38C098"/>
                </a:solidFill>
              </a:defRPr>
            </a:lvl1pPr>
          </a:lstStyle>
          <a:p>
            <a:r>
              <a:rPr lang="en-US" dirty="0"/>
              <a:t>Click to edit Master title style</a:t>
            </a:r>
          </a:p>
        </p:txBody>
      </p:sp>
      <p:sp>
        <p:nvSpPr>
          <p:cNvPr id="3" name="Subtitle 2"/>
          <p:cNvSpPr>
            <a:spLocks noGrp="1"/>
          </p:cNvSpPr>
          <p:nvPr>
            <p:ph type="subTitle" idx="1"/>
          </p:nvPr>
        </p:nvSpPr>
        <p:spPr>
          <a:xfrm>
            <a:off x="825038" y="3815540"/>
            <a:ext cx="7543800" cy="1143000"/>
          </a:xfrm>
        </p:spPr>
        <p:txBody>
          <a:bodyPr lIns="91440" rIns="91440">
            <a:normAutofit/>
          </a:bodyPr>
          <a:lstStyle>
            <a:lvl1pPr marL="0" indent="0" algn="l">
              <a:buNone/>
              <a:defRPr sz="2400" b="1" cap="small" spc="200" baseline="0">
                <a:solidFill>
                  <a:schemeClr val="tx1">
                    <a:lumMod val="65000"/>
                    <a:lumOff val="35000"/>
                  </a:schemeClr>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F93ABDD-51B8-42AC-A4A4-CD489FB859B4}" type="slidenum">
              <a:rPr lang="en-US" smtClean="0"/>
              <a:t>‹#›</a:t>
            </a:fld>
            <a:endParaRPr lang="en-US" dirty="0"/>
          </a:p>
        </p:txBody>
      </p:sp>
      <p:cxnSp>
        <p:nvCxnSpPr>
          <p:cNvPr id="9" name="Straight Connector 8"/>
          <p:cNvCxnSpPr/>
          <p:nvPr/>
        </p:nvCxnSpPr>
        <p:spPr>
          <a:xfrm>
            <a:off x="905744" y="3744886"/>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object&#10;&#10;Description generated with very high confidence">
            <a:extLst>
              <a:ext uri="{FF2B5EF4-FFF2-40B4-BE49-F238E27FC236}">
                <a16:creationId xmlns:a16="http://schemas.microsoft.com/office/drawing/2014/main" id="{5BB4014B-215F-4BD2-8743-C2CC436AFA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093" y="153361"/>
            <a:ext cx="1905000" cy="304800"/>
          </a:xfrm>
          <a:prstGeom prst="rect">
            <a:avLst/>
          </a:prstGeom>
        </p:spPr>
      </p:pic>
    </p:spTree>
    <p:extLst>
      <p:ext uri="{BB962C8B-B14F-4D97-AF65-F5344CB8AC3E}">
        <p14:creationId xmlns:p14="http://schemas.microsoft.com/office/powerpoint/2010/main" val="524434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868865"/>
          </a:xfrm>
        </p:spPr>
        <p:txBody>
          <a:bodyPr>
            <a:normAutofit/>
          </a:bodyPr>
          <a:lstStyle>
            <a:lvl1pPr>
              <a:defRPr sz="4400" b="1" cap="small" baseline="0">
                <a:solidFill>
                  <a:srgbClr val="38C098"/>
                </a:solidFill>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a:xfrm>
            <a:off x="822959" y="1280160"/>
            <a:ext cx="7543801" cy="45889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FF93ABDD-51B8-42AC-A4A4-CD489FB859B4}" type="slidenum">
              <a:rPr lang="en-US" smtClean="0"/>
              <a:t>‹#›</a:t>
            </a:fld>
            <a:endParaRPr lang="en-US" dirty="0"/>
          </a:p>
        </p:txBody>
      </p:sp>
    </p:spTree>
    <p:extLst>
      <p:ext uri="{BB962C8B-B14F-4D97-AF65-F5344CB8AC3E}">
        <p14:creationId xmlns:p14="http://schemas.microsoft.com/office/powerpoint/2010/main" val="439825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822961" y="6459786"/>
            <a:ext cx="1854203" cy="365125"/>
          </a:xfrm>
          <a:prstGeom prst="rect">
            <a:avLst/>
          </a:prstGeom>
        </p:spPr>
        <p:txBody>
          <a:bodyPr/>
          <a:lstStyle/>
          <a:p>
            <a:fld id="{0A1979E4-F9BF-4659-AA6E-0E684863AC23}" type="datetimeFigureOut">
              <a:rPr lang="en-US" smtClean="0"/>
              <a:t>11/17/2017</a:t>
            </a:fld>
            <a:endParaRPr lang="en-US" dirty="0"/>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FF93ABDD-51B8-42AC-A4A4-CD489FB859B4}" type="slidenum">
              <a:rPr lang="en-US" smtClean="0"/>
              <a:t>‹#›</a:t>
            </a:fld>
            <a:endParaRPr lang="en-US" dirty="0"/>
          </a:p>
        </p:txBody>
      </p:sp>
    </p:spTree>
    <p:extLst>
      <p:ext uri="{BB962C8B-B14F-4D97-AF65-F5344CB8AC3E}">
        <p14:creationId xmlns:p14="http://schemas.microsoft.com/office/powerpoint/2010/main" val="3052637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822961" y="6459786"/>
            <a:ext cx="1854203" cy="365125"/>
          </a:xfrm>
          <a:prstGeom prst="rect">
            <a:avLst/>
          </a:prstGeom>
        </p:spPr>
        <p:txBody>
          <a:bodyPr/>
          <a:lstStyle/>
          <a:p>
            <a:fld id="{0A1979E4-F9BF-4659-AA6E-0E684863AC23}" type="datetimeFigureOut">
              <a:rPr lang="en-US" smtClean="0"/>
              <a:t>11/17/2017</a:t>
            </a:fld>
            <a:endParaRPr lang="en-US" dirty="0"/>
          </a:p>
        </p:txBody>
      </p:sp>
      <p:sp>
        <p:nvSpPr>
          <p:cNvPr id="6" name="Footer Placeholder 5"/>
          <p:cNvSpPr>
            <a:spLocks noGrp="1"/>
          </p:cNvSpPr>
          <p:nvPr>
            <p:ph type="ftr" sz="quarter" idx="11"/>
          </p:nvPr>
        </p:nvSpPr>
        <p:spPr>
          <a:xfrm>
            <a:off x="2764639" y="6459786"/>
            <a:ext cx="3617103"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FF93ABDD-51B8-42AC-A4A4-CD489FB859B4}" type="slidenum">
              <a:rPr lang="en-US" smtClean="0"/>
              <a:t>‹#›</a:t>
            </a:fld>
            <a:endParaRPr lang="en-US" dirty="0"/>
          </a:p>
        </p:txBody>
      </p:sp>
    </p:spTree>
    <p:extLst>
      <p:ext uri="{BB962C8B-B14F-4D97-AF65-F5344CB8AC3E}">
        <p14:creationId xmlns:p14="http://schemas.microsoft.com/office/powerpoint/2010/main" val="17949285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525490"/>
            <a:ext cx="9144001" cy="3325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483943"/>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5"/>
            <a:ext cx="7543800" cy="90276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22959" y="1413164"/>
            <a:ext cx="7543801" cy="445593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FF93ABDD-51B8-42AC-A4A4-CD489FB859B4}" type="slidenum">
              <a:rPr lang="en-US" smtClean="0"/>
              <a:t>‹#›</a:t>
            </a:fld>
            <a:endParaRPr lang="en-US" dirty="0"/>
          </a:p>
        </p:txBody>
      </p:sp>
      <p:cxnSp>
        <p:nvCxnSpPr>
          <p:cNvPr id="10" name="Straight Connector 9"/>
          <p:cNvCxnSpPr/>
          <p:nvPr/>
        </p:nvCxnSpPr>
        <p:spPr>
          <a:xfrm>
            <a:off x="895149" y="1222457"/>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object&#10;&#10;Description generated with very high confidence">
            <a:extLst>
              <a:ext uri="{FF2B5EF4-FFF2-40B4-BE49-F238E27FC236}">
                <a16:creationId xmlns:a16="http://schemas.microsoft.com/office/drawing/2014/main" id="{B7B003C7-F398-400E-8CEF-85EB4069477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680259" y="6024118"/>
            <a:ext cx="1905000" cy="304800"/>
          </a:xfrm>
          <a:prstGeom prst="rect">
            <a:avLst/>
          </a:prstGeom>
        </p:spPr>
      </p:pic>
    </p:spTree>
    <p:extLst>
      <p:ext uri="{BB962C8B-B14F-4D97-AF65-F5344CB8AC3E}">
        <p14:creationId xmlns:p14="http://schemas.microsoft.com/office/powerpoint/2010/main" val="1235691563"/>
      </p:ext>
    </p:extLst>
  </p:cSld>
  <p:clrMap bg1="lt1" tx1="dk1" bg2="lt2" tx2="dk2" accent1="accent1" accent2="accent2" accent3="accent3" accent4="accent4" accent5="accent5" accent6="accent6" hlink="hlink" folHlink="folHlink"/>
  <p:sldLayoutIdLst>
    <p:sldLayoutId id="2147483746" r:id="rId1"/>
    <p:sldLayoutId id="2147483739" r:id="rId2"/>
    <p:sldLayoutId id="2147483740" r:id="rId3"/>
    <p:sldLayoutId id="2147483745" r:id="rId4"/>
    <p:sldLayoutId id="2147483747" r:id="rId5"/>
  </p:sldLayoutIdLst>
  <p:txStyles>
    <p:titleStyle>
      <a:lvl1pPr algn="l" defTabSz="914400" rtl="0" eaLnBrk="1" latinLnBrk="0" hangingPunct="1">
        <a:lnSpc>
          <a:spcPct val="85000"/>
        </a:lnSpc>
        <a:spcBef>
          <a:spcPct val="0"/>
        </a:spcBef>
        <a:buNone/>
        <a:defRPr sz="44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1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mailto:grant@flexcharting.com" TargetMode="External"/><Relationship Id="rId2" Type="http://schemas.openxmlformats.org/officeDocument/2006/relationships/hyperlink" Target="mailto:michael@flexcharting.com" TargetMode="External"/><Relationship Id="rId1" Type="http://schemas.openxmlformats.org/officeDocument/2006/relationships/slideLayout" Target="../slideLayouts/slideLayout3.xml"/><Relationship Id="rId5" Type="http://schemas.openxmlformats.org/officeDocument/2006/relationships/hyperlink" Target="http://www.alchemcharts.com/" TargetMode="External"/><Relationship Id="rId4" Type="http://schemas.openxmlformats.org/officeDocument/2006/relationships/hyperlink" Target="http://www.flexcharting.com/"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alchemcharts.com/demo/CreateChart.gif" TargetMode="Externa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alchemcharts.com/demo/SynchedScrolling.gif"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000" b="-1000"/>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87038CF-DB5F-4644-9E9C-44B1D2682955}"/>
              </a:ext>
            </a:extLst>
          </p:cNvPr>
          <p:cNvSpPr>
            <a:spLocks noGrp="1"/>
          </p:cNvSpPr>
          <p:nvPr>
            <p:ph idx="1"/>
          </p:nvPr>
        </p:nvSpPr>
        <p:spPr>
          <a:xfrm>
            <a:off x="2961314" y="731520"/>
            <a:ext cx="5508316" cy="5257800"/>
          </a:xfrm>
        </p:spPr>
        <p:txBody>
          <a:bodyPr anchor="ctr">
            <a:normAutofit/>
          </a:bodyPr>
          <a:lstStyle/>
          <a:p>
            <a:pPr marL="0" indent="0">
              <a:buNone/>
            </a:pPr>
            <a:r>
              <a:rPr lang="en-US" sz="6000" b="1" cap="small" dirty="0"/>
              <a:t>Flex Charting:</a:t>
            </a:r>
          </a:p>
          <a:p>
            <a:pPr marL="0" indent="0">
              <a:buNone/>
            </a:pPr>
            <a:r>
              <a:rPr lang="en-US" sz="4000" b="1" dirty="0"/>
              <a:t>Feature Spotlight for </a:t>
            </a:r>
            <a:r>
              <a:rPr lang="en-US" sz="4000" b="1" dirty="0" err="1"/>
              <a:t>AlchemCharts</a:t>
            </a:r>
            <a:endParaRPr lang="en-US" sz="4000" b="1" dirty="0"/>
          </a:p>
          <a:p>
            <a:pPr marL="0" indent="0">
              <a:buNone/>
            </a:pPr>
            <a:r>
              <a:rPr lang="en-US" sz="2800" b="1" dirty="0"/>
              <a:t>August 2017</a:t>
            </a:r>
          </a:p>
        </p:txBody>
      </p:sp>
    </p:spTree>
    <p:extLst>
      <p:ext uri="{BB962C8B-B14F-4D97-AF65-F5344CB8AC3E}">
        <p14:creationId xmlns:p14="http://schemas.microsoft.com/office/powerpoint/2010/main" val="1438949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66AF4-D3E3-493B-A169-F0D853E075A6}"/>
              </a:ext>
            </a:extLst>
          </p:cNvPr>
          <p:cNvSpPr>
            <a:spLocks noGrp="1"/>
          </p:cNvSpPr>
          <p:nvPr>
            <p:ph type="title"/>
          </p:nvPr>
        </p:nvSpPr>
        <p:spPr/>
        <p:txBody>
          <a:bodyPr>
            <a:normAutofit/>
          </a:bodyPr>
          <a:lstStyle/>
          <a:p>
            <a:r>
              <a:rPr lang="en-US" dirty="0"/>
              <a:t>Custom Games/Tools</a:t>
            </a:r>
          </a:p>
        </p:txBody>
      </p:sp>
      <p:sp>
        <p:nvSpPr>
          <p:cNvPr id="4" name="Text Placeholder 3">
            <a:extLst>
              <a:ext uri="{FF2B5EF4-FFF2-40B4-BE49-F238E27FC236}">
                <a16:creationId xmlns:a16="http://schemas.microsoft.com/office/drawing/2014/main" id="{9794409F-7750-4AA6-9C75-0E4CBEE4F3CA}"/>
              </a:ext>
            </a:extLst>
          </p:cNvPr>
          <p:cNvSpPr>
            <a:spLocks noGrp="1"/>
          </p:cNvSpPr>
          <p:nvPr>
            <p:ph idx="1"/>
          </p:nvPr>
        </p:nvSpPr>
        <p:spPr>
          <a:xfrm>
            <a:off x="822960" y="1346200"/>
            <a:ext cx="7711440" cy="4522893"/>
          </a:xfrm>
        </p:spPr>
        <p:txBody>
          <a:bodyPr>
            <a:normAutofit/>
          </a:bodyPr>
          <a:lstStyle/>
          <a:p>
            <a:pPr marL="347472" indent="-347472">
              <a:spcBef>
                <a:spcPts val="0"/>
              </a:spcBef>
              <a:buFont typeface="Arial" panose="020B0604020202020204" pitchFamily="34" charset="0"/>
              <a:buChar char="•"/>
            </a:pPr>
            <a:r>
              <a:rPr lang="en-US" sz="1600" dirty="0"/>
              <a:t>Because practice is very important for </a:t>
            </a:r>
            <a:r>
              <a:rPr lang="en-US" sz="1600" i="1" dirty="0"/>
              <a:t>Survivor Series </a:t>
            </a:r>
            <a:r>
              <a:rPr lang="en-US" sz="1600" dirty="0"/>
              <a:t>students, the instructor created a number of games to improve his students' abilities</a:t>
            </a:r>
          </a:p>
          <a:p>
            <a:pPr marL="347472" indent="-347472">
              <a:spcBef>
                <a:spcPts val="0"/>
              </a:spcBef>
              <a:buFont typeface="Arial" panose="020B0604020202020204" pitchFamily="34" charset="0"/>
              <a:buChar char="•"/>
            </a:pPr>
            <a:r>
              <a:rPr lang="en-US" sz="1600" dirty="0" err="1"/>
              <a:t>AlchemCharts</a:t>
            </a:r>
            <a:r>
              <a:rPr lang="en-US" sz="1600" dirty="0"/>
              <a:t> created custom features for the games to practice and track progress</a:t>
            </a:r>
          </a:p>
          <a:p>
            <a:pPr marL="347472" indent="-347472">
              <a:spcBef>
                <a:spcPts val="0"/>
              </a:spcBef>
              <a:buFont typeface="Arial" panose="020B0604020202020204" pitchFamily="34" charset="0"/>
              <a:buChar char="•"/>
            </a:pPr>
            <a:r>
              <a:rPr lang="en-US" sz="1600" dirty="0"/>
              <a:t>For example, “Call the Weekly” game picks a random blind stock and asks the user to predict the color of the next candle</a:t>
            </a:r>
          </a:p>
        </p:txBody>
      </p:sp>
      <p:pic>
        <p:nvPicPr>
          <p:cNvPr id="11" name="Picture Placeholder 6">
            <a:extLst>
              <a:ext uri="{FF2B5EF4-FFF2-40B4-BE49-F238E27FC236}">
                <a16:creationId xmlns:a16="http://schemas.microsoft.com/office/drawing/2014/main" id="{53012376-56AD-44BB-B895-7A5DE4DFC683}"/>
              </a:ext>
            </a:extLst>
          </p:cNvPr>
          <p:cNvPicPr>
            <a:picLocks noChangeAspect="1"/>
          </p:cNvPicPr>
          <p:nvPr/>
        </p:nvPicPr>
        <p:blipFill rotWithShape="1">
          <a:blip r:embed="rId2">
            <a:extLst>
              <a:ext uri="{28A0092B-C50C-407E-A947-70E740481C1C}">
                <a14:useLocalDpi xmlns:a14="http://schemas.microsoft.com/office/drawing/2010/main" val="0"/>
              </a:ext>
            </a:extLst>
          </a:blip>
          <a:srcRect l="27" r="-20"/>
          <a:stretch/>
        </p:blipFill>
        <p:spPr>
          <a:xfrm>
            <a:off x="572732" y="3267127"/>
            <a:ext cx="4194004" cy="1869010"/>
          </a:xfrm>
          <a:prstGeom prst="rect">
            <a:avLst/>
          </a:prstGeom>
        </p:spPr>
      </p:pic>
      <p:pic>
        <p:nvPicPr>
          <p:cNvPr id="12" name="Picture 11">
            <a:extLst>
              <a:ext uri="{FF2B5EF4-FFF2-40B4-BE49-F238E27FC236}">
                <a16:creationId xmlns:a16="http://schemas.microsoft.com/office/drawing/2014/main" id="{E456FB4D-B58E-431F-B042-C8AE270D2B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2327" y="3137479"/>
            <a:ext cx="3626736" cy="2066394"/>
          </a:xfrm>
          <a:prstGeom prst="rect">
            <a:avLst/>
          </a:prstGeom>
        </p:spPr>
      </p:pic>
      <p:sp>
        <p:nvSpPr>
          <p:cNvPr id="6" name="Content Placeholder 2">
            <a:extLst>
              <a:ext uri="{FF2B5EF4-FFF2-40B4-BE49-F238E27FC236}">
                <a16:creationId xmlns:a16="http://schemas.microsoft.com/office/drawing/2014/main" id="{72D63B8B-9833-440F-9669-FDC41CE5FE39}"/>
              </a:ext>
            </a:extLst>
          </p:cNvPr>
          <p:cNvSpPr txBox="1">
            <a:spLocks/>
          </p:cNvSpPr>
          <p:nvPr/>
        </p:nvSpPr>
        <p:spPr>
          <a:xfrm>
            <a:off x="844212" y="5376333"/>
            <a:ext cx="7455577" cy="62184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1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80000"/>
              </a:lnSpc>
              <a:buNone/>
            </a:pPr>
            <a:r>
              <a:rPr lang="en-US" sz="1800" b="1" i="1" dirty="0"/>
              <a:t>If you have ways to practice or improve your strategy, we can incorporate and streamline that practice tool in your platform.</a:t>
            </a:r>
          </a:p>
        </p:txBody>
      </p:sp>
    </p:spTree>
    <p:extLst>
      <p:ext uri="{BB962C8B-B14F-4D97-AF65-F5344CB8AC3E}">
        <p14:creationId xmlns:p14="http://schemas.microsoft.com/office/powerpoint/2010/main" val="2540205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66AF4-D3E3-493B-A169-F0D853E075A6}"/>
              </a:ext>
            </a:extLst>
          </p:cNvPr>
          <p:cNvSpPr>
            <a:spLocks noGrp="1"/>
          </p:cNvSpPr>
          <p:nvPr>
            <p:ph type="title"/>
          </p:nvPr>
        </p:nvSpPr>
        <p:spPr/>
        <p:txBody>
          <a:bodyPr>
            <a:normAutofit fontScale="90000"/>
          </a:bodyPr>
          <a:lstStyle/>
          <a:p>
            <a:r>
              <a:rPr lang="en-US" dirty="0"/>
              <a:t>Research &amp; Stock Analysis</a:t>
            </a:r>
          </a:p>
        </p:txBody>
      </p:sp>
      <p:sp>
        <p:nvSpPr>
          <p:cNvPr id="4" name="Text Placeholder 3">
            <a:extLst>
              <a:ext uri="{FF2B5EF4-FFF2-40B4-BE49-F238E27FC236}">
                <a16:creationId xmlns:a16="http://schemas.microsoft.com/office/drawing/2014/main" id="{9794409F-7750-4AA6-9C75-0E4CBEE4F3CA}"/>
              </a:ext>
            </a:extLst>
          </p:cNvPr>
          <p:cNvSpPr>
            <a:spLocks noGrp="1"/>
          </p:cNvSpPr>
          <p:nvPr>
            <p:ph idx="1"/>
          </p:nvPr>
        </p:nvSpPr>
        <p:spPr>
          <a:xfrm>
            <a:off x="822960" y="1480888"/>
            <a:ext cx="3664374" cy="3607579"/>
          </a:xfrm>
        </p:spPr>
        <p:txBody>
          <a:bodyPr>
            <a:normAutofit/>
          </a:bodyPr>
          <a:lstStyle/>
          <a:p>
            <a:pPr marL="347472" indent="-347472">
              <a:lnSpc>
                <a:spcPct val="100000"/>
              </a:lnSpc>
              <a:spcBef>
                <a:spcPts val="0"/>
              </a:spcBef>
              <a:buFont typeface="Arial" panose="020B0604020202020204" pitchFamily="34" charset="0"/>
              <a:buChar char="•"/>
            </a:pPr>
            <a:r>
              <a:rPr lang="en-US" sz="1800" dirty="0"/>
              <a:t>With research being another important aspect to the </a:t>
            </a:r>
            <a:r>
              <a:rPr lang="en-US" sz="1800" i="1" dirty="0"/>
              <a:t>Survivor Series, </a:t>
            </a:r>
            <a:r>
              <a:rPr lang="en-US" sz="1800" dirty="0"/>
              <a:t>historical trends may indicate that you can trade with confidence</a:t>
            </a:r>
          </a:p>
          <a:p>
            <a:pPr marL="347472" indent="-347472">
              <a:lnSpc>
                <a:spcPct val="100000"/>
              </a:lnSpc>
              <a:spcBef>
                <a:spcPts val="0"/>
              </a:spcBef>
              <a:buFont typeface="Arial" panose="020B0604020202020204" pitchFamily="34" charset="0"/>
              <a:buChar char="•"/>
            </a:pPr>
            <a:r>
              <a:rPr lang="en-US" sz="1800" dirty="0"/>
              <a:t>By stacking 4 years of stock movement on top of each other, </a:t>
            </a:r>
            <a:r>
              <a:rPr lang="en-US" sz="1800" dirty="0" err="1"/>
              <a:t>AlchemCharts</a:t>
            </a:r>
            <a:r>
              <a:rPr lang="en-US" sz="1800" dirty="0"/>
              <a:t> makes it easier for users to quickly identify patterns</a:t>
            </a:r>
          </a:p>
          <a:p>
            <a:pPr marL="0" indent="0">
              <a:lnSpc>
                <a:spcPct val="100000"/>
              </a:lnSpc>
              <a:spcBef>
                <a:spcPts val="0"/>
              </a:spcBef>
              <a:buNone/>
            </a:pPr>
            <a:endParaRPr lang="en-US" sz="1800" dirty="0"/>
          </a:p>
        </p:txBody>
      </p:sp>
      <p:pic>
        <p:nvPicPr>
          <p:cNvPr id="9" name="Picture 8">
            <a:extLst>
              <a:ext uri="{FF2B5EF4-FFF2-40B4-BE49-F238E27FC236}">
                <a16:creationId xmlns:a16="http://schemas.microsoft.com/office/drawing/2014/main" id="{EA22A0D4-E7CC-42F1-B370-2F3DE47F7EDC}"/>
              </a:ext>
            </a:extLst>
          </p:cNvPr>
          <p:cNvPicPr>
            <a:picLocks noChangeAspect="1"/>
          </p:cNvPicPr>
          <p:nvPr/>
        </p:nvPicPr>
        <p:blipFill>
          <a:blip r:embed="rId2"/>
          <a:stretch>
            <a:fillRect/>
          </a:stretch>
        </p:blipFill>
        <p:spPr>
          <a:xfrm>
            <a:off x="5230796" y="1480888"/>
            <a:ext cx="2880270" cy="3658162"/>
          </a:xfrm>
          <a:prstGeom prst="rect">
            <a:avLst/>
          </a:prstGeom>
        </p:spPr>
      </p:pic>
      <p:sp>
        <p:nvSpPr>
          <p:cNvPr id="5" name="Content Placeholder 2">
            <a:extLst>
              <a:ext uri="{FF2B5EF4-FFF2-40B4-BE49-F238E27FC236}">
                <a16:creationId xmlns:a16="http://schemas.microsoft.com/office/drawing/2014/main" id="{72D63B8B-9833-440F-9669-FDC41CE5FE39}"/>
              </a:ext>
            </a:extLst>
          </p:cNvPr>
          <p:cNvSpPr txBox="1">
            <a:spLocks/>
          </p:cNvSpPr>
          <p:nvPr/>
        </p:nvSpPr>
        <p:spPr>
          <a:xfrm>
            <a:off x="844212" y="5359400"/>
            <a:ext cx="7455577" cy="638777"/>
          </a:xfrm>
          <a:prstGeom prst="rect">
            <a:avLst/>
          </a:prstGeom>
        </p:spPr>
        <p:txBody>
          <a:bodyPr vert="horz" lIns="0" tIns="45720" rIns="0" bIns="45720" rtlCol="0">
            <a:normAutofit fontScale="92500"/>
          </a:bodyPr>
          <a:lstStyle>
            <a:lvl1pPr marL="91440" indent="-91440" algn="l" defTabSz="914400" rtl="0" eaLnBrk="1" latinLnBrk="0" hangingPunct="1">
              <a:lnSpc>
                <a:spcPct val="90000"/>
              </a:lnSpc>
              <a:spcBef>
                <a:spcPts val="1200"/>
              </a:spcBef>
              <a:spcAft>
                <a:spcPts val="1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80000"/>
              </a:lnSpc>
              <a:buNone/>
            </a:pPr>
            <a:r>
              <a:rPr lang="en-US" sz="1800" b="1" i="1" dirty="0"/>
              <a:t>If you would like your charts to look a specific way to perform historical stock analysis, this can be incorporated in your charting platform.</a:t>
            </a:r>
          </a:p>
        </p:txBody>
      </p:sp>
    </p:spTree>
    <p:extLst>
      <p:ext uri="{BB962C8B-B14F-4D97-AF65-F5344CB8AC3E}">
        <p14:creationId xmlns:p14="http://schemas.microsoft.com/office/powerpoint/2010/main" val="4262510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66AF4-D3E3-493B-A169-F0D853E075A6}"/>
              </a:ext>
            </a:extLst>
          </p:cNvPr>
          <p:cNvSpPr>
            <a:spLocks noGrp="1"/>
          </p:cNvSpPr>
          <p:nvPr>
            <p:ph type="title"/>
          </p:nvPr>
        </p:nvSpPr>
        <p:spPr/>
        <p:txBody>
          <a:bodyPr>
            <a:normAutofit/>
          </a:bodyPr>
          <a:lstStyle/>
          <a:p>
            <a:r>
              <a:rPr lang="en-US" dirty="0"/>
              <a:t>Fundamentals</a:t>
            </a:r>
          </a:p>
        </p:txBody>
      </p:sp>
      <p:sp>
        <p:nvSpPr>
          <p:cNvPr id="4" name="Text Placeholder 3">
            <a:extLst>
              <a:ext uri="{FF2B5EF4-FFF2-40B4-BE49-F238E27FC236}">
                <a16:creationId xmlns:a16="http://schemas.microsoft.com/office/drawing/2014/main" id="{9794409F-7750-4AA6-9C75-0E4CBEE4F3CA}"/>
              </a:ext>
            </a:extLst>
          </p:cNvPr>
          <p:cNvSpPr>
            <a:spLocks noGrp="1"/>
          </p:cNvSpPr>
          <p:nvPr>
            <p:ph idx="1"/>
          </p:nvPr>
        </p:nvSpPr>
        <p:spPr>
          <a:xfrm>
            <a:off x="822961" y="1357404"/>
            <a:ext cx="3585740" cy="3682361"/>
          </a:xfrm>
        </p:spPr>
        <p:txBody>
          <a:bodyPr>
            <a:normAutofit/>
          </a:bodyPr>
          <a:lstStyle/>
          <a:p>
            <a:pPr marL="347472" indent="-347472">
              <a:lnSpc>
                <a:spcPct val="80000"/>
              </a:lnSpc>
              <a:spcBef>
                <a:spcPts val="0"/>
              </a:spcBef>
              <a:buFont typeface="Arial" panose="020B0604020202020204" pitchFamily="34" charset="0"/>
              <a:buChar char="•"/>
            </a:pPr>
            <a:r>
              <a:rPr lang="en-US" sz="1600" i="1" dirty="0"/>
              <a:t>Survivor Series </a:t>
            </a:r>
            <a:r>
              <a:rPr lang="en-US" sz="1600" dirty="0"/>
              <a:t>teaches its students to trade around fundamental data like earnings and splits</a:t>
            </a:r>
          </a:p>
          <a:p>
            <a:pPr marL="347472" indent="-347472">
              <a:lnSpc>
                <a:spcPct val="80000"/>
              </a:lnSpc>
              <a:spcBef>
                <a:spcPts val="0"/>
              </a:spcBef>
              <a:buFont typeface="Arial" panose="020B0604020202020204" pitchFamily="34" charset="0"/>
              <a:buChar char="•"/>
            </a:pPr>
            <a:r>
              <a:rPr lang="en-US" sz="1600" dirty="0"/>
              <a:t>Before AlchemCharts, students subscribed to certain newsletters and sites to get the information they needed and were required to toggle back and forth between the source and chart</a:t>
            </a:r>
          </a:p>
          <a:p>
            <a:pPr marL="347472" indent="-347472">
              <a:lnSpc>
                <a:spcPct val="80000"/>
              </a:lnSpc>
              <a:spcBef>
                <a:spcPts val="0"/>
              </a:spcBef>
              <a:buFont typeface="Arial" panose="020B0604020202020204" pitchFamily="34" charset="0"/>
              <a:buChar char="•"/>
            </a:pPr>
            <a:r>
              <a:rPr lang="en-US" sz="1600" dirty="0"/>
              <a:t>AlchemCharts integrates this information by displaying earnings and splits dates and results on the charts</a:t>
            </a:r>
          </a:p>
          <a:p>
            <a:pPr marL="347472" indent="-347472">
              <a:lnSpc>
                <a:spcPct val="80000"/>
              </a:lnSpc>
              <a:spcBef>
                <a:spcPts val="0"/>
              </a:spcBef>
              <a:buFont typeface="Arial" panose="020B0604020202020204" pitchFamily="34" charset="0"/>
              <a:buChar char="•"/>
            </a:pPr>
            <a:r>
              <a:rPr lang="en-US" sz="1600" dirty="0"/>
              <a:t>Indicators also let you know how far out the next event will occur</a:t>
            </a:r>
          </a:p>
        </p:txBody>
      </p:sp>
      <p:grpSp>
        <p:nvGrpSpPr>
          <p:cNvPr id="5" name="Group 4"/>
          <p:cNvGrpSpPr/>
          <p:nvPr/>
        </p:nvGrpSpPr>
        <p:grpSpPr>
          <a:xfrm>
            <a:off x="4621705" y="1380069"/>
            <a:ext cx="3844962" cy="3608569"/>
            <a:chOff x="4621705" y="1380069"/>
            <a:chExt cx="3844962" cy="3608569"/>
          </a:xfrm>
        </p:grpSpPr>
        <p:pic>
          <p:nvPicPr>
            <p:cNvPr id="11" name="Picture 10">
              <a:extLst>
                <a:ext uri="{FF2B5EF4-FFF2-40B4-BE49-F238E27FC236}">
                  <a16:creationId xmlns:a16="http://schemas.microsoft.com/office/drawing/2014/main" id="{C119F2E4-E31A-434B-A7BE-C69934E17FF5}"/>
                </a:ext>
              </a:extLst>
            </p:cNvPr>
            <p:cNvPicPr>
              <a:picLocks noChangeAspect="1"/>
            </p:cNvPicPr>
            <p:nvPr/>
          </p:nvPicPr>
          <p:blipFill>
            <a:blip r:embed="rId2"/>
            <a:stretch>
              <a:fillRect/>
            </a:stretch>
          </p:blipFill>
          <p:spPr>
            <a:xfrm>
              <a:off x="4621705" y="1380069"/>
              <a:ext cx="3844962" cy="3608569"/>
            </a:xfrm>
            <a:prstGeom prst="rect">
              <a:avLst/>
            </a:prstGeom>
          </p:spPr>
        </p:pic>
        <p:sp>
          <p:nvSpPr>
            <p:cNvPr id="16" name="Arrow: Down 15">
              <a:extLst>
                <a:ext uri="{FF2B5EF4-FFF2-40B4-BE49-F238E27FC236}">
                  <a16:creationId xmlns:a16="http://schemas.microsoft.com/office/drawing/2014/main" id="{00A8811C-C71E-4DDD-B797-0BF6D5A3EF2B}"/>
                </a:ext>
              </a:extLst>
            </p:cNvPr>
            <p:cNvSpPr/>
            <p:nvPr/>
          </p:nvSpPr>
          <p:spPr>
            <a:xfrm rot="3291642">
              <a:off x="5104410" y="1638544"/>
              <a:ext cx="100668" cy="371213"/>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7" name="Arrow: Down 16">
              <a:extLst>
                <a:ext uri="{FF2B5EF4-FFF2-40B4-BE49-F238E27FC236}">
                  <a16:creationId xmlns:a16="http://schemas.microsoft.com/office/drawing/2014/main" id="{8DB175B4-E8C7-4F7D-8F3E-C00895A86EE9}"/>
                </a:ext>
              </a:extLst>
            </p:cNvPr>
            <p:cNvSpPr/>
            <p:nvPr/>
          </p:nvSpPr>
          <p:spPr>
            <a:xfrm rot="8677379">
              <a:off x="5213905" y="2140841"/>
              <a:ext cx="100668" cy="371213"/>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8" name="Arrow: Down 17">
              <a:extLst>
                <a:ext uri="{FF2B5EF4-FFF2-40B4-BE49-F238E27FC236}">
                  <a16:creationId xmlns:a16="http://schemas.microsoft.com/office/drawing/2014/main" id="{7B681C6A-36E5-4F1C-8598-72255A89FD41}"/>
                </a:ext>
              </a:extLst>
            </p:cNvPr>
            <p:cNvSpPr/>
            <p:nvPr/>
          </p:nvSpPr>
          <p:spPr>
            <a:xfrm rot="10800000">
              <a:off x="6677726" y="2060930"/>
              <a:ext cx="100668" cy="371213"/>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sp>
        <p:nvSpPr>
          <p:cNvPr id="10" name="Content Placeholder 2">
            <a:extLst>
              <a:ext uri="{FF2B5EF4-FFF2-40B4-BE49-F238E27FC236}">
                <a16:creationId xmlns:a16="http://schemas.microsoft.com/office/drawing/2014/main" id="{72D63B8B-9833-440F-9669-FDC41CE5FE39}"/>
              </a:ext>
            </a:extLst>
          </p:cNvPr>
          <p:cNvSpPr txBox="1">
            <a:spLocks/>
          </p:cNvSpPr>
          <p:nvPr/>
        </p:nvSpPr>
        <p:spPr>
          <a:xfrm>
            <a:off x="844212" y="5232822"/>
            <a:ext cx="7455577" cy="765355"/>
          </a:xfrm>
          <a:prstGeom prst="rect">
            <a:avLst/>
          </a:prstGeom>
          <a:ln>
            <a:no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1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80000"/>
              </a:lnSpc>
              <a:buNone/>
            </a:pPr>
            <a:r>
              <a:rPr lang="en-US" sz="1800" b="1" i="1" dirty="0"/>
              <a:t>If there is anything that you use to make trading decisions outside of the charts, we can incorporate that into your platform so there is no need to tab between several applications.</a:t>
            </a:r>
          </a:p>
        </p:txBody>
      </p:sp>
    </p:spTree>
    <p:extLst>
      <p:ext uri="{BB962C8B-B14F-4D97-AF65-F5344CB8AC3E}">
        <p14:creationId xmlns:p14="http://schemas.microsoft.com/office/powerpoint/2010/main" val="375320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AA7BD-1A18-434F-8D54-596C2A42311C}"/>
              </a:ext>
            </a:extLst>
          </p:cNvPr>
          <p:cNvSpPr>
            <a:spLocks noGrp="1"/>
          </p:cNvSpPr>
          <p:nvPr>
            <p:ph type="title"/>
          </p:nvPr>
        </p:nvSpPr>
        <p:spPr/>
        <p:txBody>
          <a:bodyPr/>
          <a:lstStyle/>
          <a:p>
            <a:r>
              <a:rPr lang="en-US" dirty="0"/>
              <a:t>Closing Remarks</a:t>
            </a:r>
          </a:p>
        </p:txBody>
      </p:sp>
      <p:sp>
        <p:nvSpPr>
          <p:cNvPr id="3" name="Content Placeholder 2">
            <a:extLst>
              <a:ext uri="{FF2B5EF4-FFF2-40B4-BE49-F238E27FC236}">
                <a16:creationId xmlns:a16="http://schemas.microsoft.com/office/drawing/2014/main" id="{4B3C6ADE-FD56-4E2D-8635-BAD8952F2806}"/>
              </a:ext>
            </a:extLst>
          </p:cNvPr>
          <p:cNvSpPr>
            <a:spLocks noGrp="1"/>
          </p:cNvSpPr>
          <p:nvPr>
            <p:ph idx="1"/>
          </p:nvPr>
        </p:nvSpPr>
        <p:spPr/>
        <p:txBody>
          <a:bodyPr>
            <a:normAutofit/>
          </a:bodyPr>
          <a:lstStyle/>
          <a:p>
            <a:pPr marL="0" indent="0">
              <a:buNone/>
            </a:pPr>
            <a:r>
              <a:rPr lang="en-US" dirty="0"/>
              <a:t>TBD</a:t>
            </a:r>
          </a:p>
        </p:txBody>
      </p:sp>
    </p:spTree>
    <p:extLst>
      <p:ext uri="{BB962C8B-B14F-4D97-AF65-F5344CB8AC3E}">
        <p14:creationId xmlns:p14="http://schemas.microsoft.com/office/powerpoint/2010/main" val="1076166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AA7BD-1A18-434F-8D54-596C2A42311C}"/>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4B3C6ADE-FD56-4E2D-8635-BAD8952F2806}"/>
              </a:ext>
            </a:extLst>
          </p:cNvPr>
          <p:cNvSpPr>
            <a:spLocks noGrp="1"/>
          </p:cNvSpPr>
          <p:nvPr>
            <p:ph idx="1"/>
          </p:nvPr>
        </p:nvSpPr>
        <p:spPr/>
        <p:txBody>
          <a:bodyPr>
            <a:normAutofit/>
          </a:bodyPr>
          <a:lstStyle/>
          <a:p>
            <a:pPr marL="0" indent="0">
              <a:buNone/>
            </a:pPr>
            <a:r>
              <a:rPr lang="en-US" sz="2400" b="1" dirty="0"/>
              <a:t>Flex Charting</a:t>
            </a:r>
          </a:p>
          <a:p>
            <a:pPr lvl="1">
              <a:buSzPct val="100000"/>
              <a:buFont typeface="Arial" panose="020B0604020202020204" pitchFamily="34" charset="0"/>
              <a:buChar char="•"/>
            </a:pPr>
            <a:r>
              <a:rPr lang="en-US" dirty="0"/>
              <a:t>Michael Rutledge, </a:t>
            </a:r>
            <a:r>
              <a:rPr lang="en-US" dirty="0">
                <a:hlinkClick r:id="rId2"/>
              </a:rPr>
              <a:t>michael@flexcharting.com</a:t>
            </a:r>
            <a:r>
              <a:rPr lang="en-US" dirty="0"/>
              <a:t> </a:t>
            </a:r>
          </a:p>
          <a:p>
            <a:pPr lvl="1">
              <a:buSzPct val="100000"/>
              <a:buFont typeface="Arial" panose="020B0604020202020204" pitchFamily="34" charset="0"/>
              <a:buChar char="•"/>
            </a:pPr>
            <a:r>
              <a:rPr lang="en-US" dirty="0"/>
              <a:t>Grant Groves, </a:t>
            </a:r>
            <a:r>
              <a:rPr lang="en-US" dirty="0">
                <a:hlinkClick r:id="rId3"/>
              </a:rPr>
              <a:t>grant@flexcharting.com</a:t>
            </a:r>
            <a:r>
              <a:rPr lang="en-US" dirty="0"/>
              <a:t> </a:t>
            </a:r>
          </a:p>
          <a:p>
            <a:pPr lvl="1">
              <a:buSzPct val="100000"/>
              <a:buFont typeface="Arial" panose="020B0604020202020204" pitchFamily="34" charset="0"/>
              <a:buChar char="•"/>
            </a:pPr>
            <a:r>
              <a:rPr lang="en-US" dirty="0">
                <a:hlinkClick r:id="rId4"/>
              </a:rPr>
              <a:t>www.flexcharting.com </a:t>
            </a:r>
            <a:endParaRPr lang="en-US" dirty="0"/>
          </a:p>
          <a:p>
            <a:pPr marL="0" indent="0">
              <a:buNone/>
            </a:pPr>
            <a:endParaRPr lang="en-US" dirty="0"/>
          </a:p>
          <a:p>
            <a:pPr marL="0" indent="0">
              <a:buNone/>
            </a:pPr>
            <a:r>
              <a:rPr lang="en-US" sz="2400" b="1" dirty="0" err="1"/>
              <a:t>AlchemCharts</a:t>
            </a:r>
            <a:endParaRPr lang="en-US" sz="2400" b="1" dirty="0"/>
          </a:p>
          <a:p>
            <a:pPr lvl="1">
              <a:buFont typeface="Arial" panose="020B0604020202020204" pitchFamily="34" charset="0"/>
              <a:buChar char="•"/>
            </a:pPr>
            <a:r>
              <a:rPr lang="en-US" dirty="0">
                <a:hlinkClick r:id="rId5"/>
              </a:rPr>
              <a:t>www.alchemcharts.com</a:t>
            </a:r>
            <a:endParaRPr lang="en-US" dirty="0"/>
          </a:p>
          <a:p>
            <a:pPr marL="0" indent="0">
              <a:buNone/>
            </a:pPr>
            <a:endParaRPr lang="en-US" dirty="0"/>
          </a:p>
        </p:txBody>
      </p:sp>
    </p:spTree>
    <p:extLst>
      <p:ext uri="{BB962C8B-B14F-4D97-AF65-F5344CB8AC3E}">
        <p14:creationId xmlns:p14="http://schemas.microsoft.com/office/powerpoint/2010/main" val="1076166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4AC88-6788-4485-88BD-FF5BE88BA146}"/>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67C59F71-5D4C-44ED-8ECE-59DFB442E8C7}"/>
              </a:ext>
            </a:extLst>
          </p:cNvPr>
          <p:cNvSpPr>
            <a:spLocks noGrp="1"/>
          </p:cNvSpPr>
          <p:nvPr>
            <p:ph idx="1"/>
          </p:nvPr>
        </p:nvSpPr>
        <p:spPr>
          <a:xfrm>
            <a:off x="822959" y="1280160"/>
            <a:ext cx="7543801" cy="912707"/>
          </a:xfrm>
        </p:spPr>
        <p:txBody>
          <a:bodyPr>
            <a:normAutofit/>
          </a:bodyPr>
          <a:lstStyle/>
          <a:p>
            <a:pPr marL="0" indent="0">
              <a:buNone/>
            </a:pPr>
            <a:r>
              <a:rPr lang="en-US" sz="2400" dirty="0"/>
              <a:t>Flex Charting creates custom trading platforms for stock market seminars and educators</a:t>
            </a:r>
          </a:p>
        </p:txBody>
      </p:sp>
      <p:graphicFrame>
        <p:nvGraphicFramePr>
          <p:cNvPr id="4" name="Diagram 3"/>
          <p:cNvGraphicFramePr/>
          <p:nvPr>
            <p:extLst>
              <p:ext uri="{D42A27DB-BD31-4B8C-83A1-F6EECF244321}">
                <p14:modId xmlns:p14="http://schemas.microsoft.com/office/powerpoint/2010/main" val="2848437561"/>
              </p:ext>
            </p:extLst>
          </p:nvPr>
        </p:nvGraphicFramePr>
        <p:xfrm>
          <a:off x="842433" y="2006599"/>
          <a:ext cx="7459134" cy="3064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a:extLst>
              <a:ext uri="{FF2B5EF4-FFF2-40B4-BE49-F238E27FC236}">
                <a16:creationId xmlns:a16="http://schemas.microsoft.com/office/drawing/2014/main" id="{67C59F71-5D4C-44ED-8ECE-59DFB442E8C7}"/>
              </a:ext>
            </a:extLst>
          </p:cNvPr>
          <p:cNvSpPr txBox="1">
            <a:spLocks/>
          </p:cNvSpPr>
          <p:nvPr/>
        </p:nvSpPr>
        <p:spPr>
          <a:xfrm>
            <a:off x="800100" y="5147733"/>
            <a:ext cx="7543801" cy="755228"/>
          </a:xfrm>
          <a:prstGeom prst="rect">
            <a:avLst/>
          </a:prstGeom>
        </p:spPr>
        <p:txBody>
          <a:bodyPr vert="horz" lIns="0" tIns="45720" rIns="0" bIns="45720" rtlCol="0">
            <a:normAutofit fontScale="92500"/>
          </a:bodyPr>
          <a:lstStyle>
            <a:lvl1pPr marL="91440" indent="-91440" algn="l" defTabSz="914400" rtl="0" eaLnBrk="1" latinLnBrk="0" hangingPunct="1">
              <a:lnSpc>
                <a:spcPct val="90000"/>
              </a:lnSpc>
              <a:spcBef>
                <a:spcPts val="1200"/>
              </a:spcBef>
              <a:spcAft>
                <a:spcPts val="1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2400" b="1" i="1" dirty="0"/>
              <a:t>Flex Charting’s offerings can be demonstrated through a spotlight of its most popular platform, </a:t>
            </a:r>
            <a:r>
              <a:rPr lang="en-US" sz="2400" b="1" i="1" dirty="0" err="1"/>
              <a:t>AlchemCharts</a:t>
            </a:r>
            <a:r>
              <a:rPr lang="en-US" sz="2400" b="1" i="1" dirty="0"/>
              <a:t> </a:t>
            </a:r>
          </a:p>
        </p:txBody>
      </p:sp>
    </p:spTree>
    <p:extLst>
      <p:ext uri="{BB962C8B-B14F-4D97-AF65-F5344CB8AC3E}">
        <p14:creationId xmlns:p14="http://schemas.microsoft.com/office/powerpoint/2010/main" val="1023940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AA7BD-1A18-434F-8D54-596C2A42311C}"/>
              </a:ext>
            </a:extLst>
          </p:cNvPr>
          <p:cNvSpPr>
            <a:spLocks noGrp="1"/>
          </p:cNvSpPr>
          <p:nvPr>
            <p:ph type="title"/>
          </p:nvPr>
        </p:nvSpPr>
        <p:spPr/>
        <p:txBody>
          <a:bodyPr/>
          <a:lstStyle/>
          <a:p>
            <a:r>
              <a:rPr lang="en-US" dirty="0"/>
              <a:t>Survivor Series</a:t>
            </a:r>
          </a:p>
        </p:txBody>
      </p:sp>
      <p:sp>
        <p:nvSpPr>
          <p:cNvPr id="3" name="Content Placeholder 2">
            <a:extLst>
              <a:ext uri="{FF2B5EF4-FFF2-40B4-BE49-F238E27FC236}">
                <a16:creationId xmlns:a16="http://schemas.microsoft.com/office/drawing/2014/main" id="{4B3C6ADE-FD56-4E2D-8635-BAD8952F2806}"/>
              </a:ext>
            </a:extLst>
          </p:cNvPr>
          <p:cNvSpPr>
            <a:spLocks noGrp="1"/>
          </p:cNvSpPr>
          <p:nvPr>
            <p:ph idx="1"/>
          </p:nvPr>
        </p:nvSpPr>
        <p:spPr/>
        <p:txBody>
          <a:bodyPr>
            <a:normAutofit/>
          </a:bodyPr>
          <a:lstStyle/>
          <a:p>
            <a:pPr marL="0" indent="0">
              <a:buNone/>
            </a:pPr>
            <a:r>
              <a:rPr lang="en-US" dirty="0"/>
              <a:t>AlchemCharts was created to support the </a:t>
            </a:r>
            <a:r>
              <a:rPr lang="en-US" i="1" dirty="0"/>
              <a:t>Survivor Series </a:t>
            </a:r>
            <a:r>
              <a:rPr lang="en-US" dirty="0"/>
              <a:t>seminars taught in North Carolina</a:t>
            </a:r>
          </a:p>
          <a:p>
            <a:pPr marL="347472" indent="-347472">
              <a:spcBef>
                <a:spcPts val="0"/>
              </a:spcBef>
              <a:buFont typeface="Arial" panose="020B0604020202020204" pitchFamily="34" charset="0"/>
              <a:buChar char="•"/>
            </a:pPr>
            <a:r>
              <a:rPr lang="en-US" sz="1800" dirty="0"/>
              <a:t>Survivor Series is a 3 day, in-person seminar that focuses on stock and options trading using technical analysis executed around fundamental events. </a:t>
            </a:r>
          </a:p>
          <a:p>
            <a:pPr marL="347472" indent="-347472">
              <a:spcBef>
                <a:spcPts val="0"/>
              </a:spcBef>
              <a:buFont typeface="Arial" panose="020B0604020202020204" pitchFamily="34" charset="0"/>
              <a:buChar char="•"/>
            </a:pPr>
            <a:r>
              <a:rPr lang="en-US" sz="1800" dirty="0"/>
              <a:t>The instructor stresses that trading requires a lot of practice along with </a:t>
            </a:r>
            <a:r>
              <a:rPr lang="en-US" sz="1800" i="1" dirty="0"/>
              <a:t>The Millionaire Next Door </a:t>
            </a:r>
            <a:r>
              <a:rPr lang="en-US" sz="1800" dirty="0"/>
              <a:t>mentality of anonymity</a:t>
            </a:r>
          </a:p>
          <a:p>
            <a:pPr marL="347472" indent="-347472">
              <a:spcBef>
                <a:spcPts val="0"/>
              </a:spcBef>
              <a:buFont typeface="Arial" panose="020B0604020202020204" pitchFamily="34" charset="0"/>
              <a:buChar char="•"/>
            </a:pPr>
            <a:r>
              <a:rPr lang="en-US" sz="1800" i="1" dirty="0"/>
              <a:t>Survivor Series </a:t>
            </a:r>
            <a:r>
              <a:rPr lang="en-US" sz="1800" dirty="0"/>
              <a:t>strategy uses a combination of half a dozen technical indicators coupled with several charting timeframes and a lot of after market calculations to find the perfect stocks</a:t>
            </a:r>
          </a:p>
          <a:p>
            <a:pPr marL="347472" indent="-347472">
              <a:spcBef>
                <a:spcPts val="0"/>
              </a:spcBef>
              <a:buFont typeface="Arial" panose="020B0604020202020204" pitchFamily="34" charset="0"/>
              <a:buChar char="•"/>
            </a:pPr>
            <a:r>
              <a:rPr lang="en-US" sz="1800" dirty="0"/>
              <a:t>Students of </a:t>
            </a:r>
            <a:r>
              <a:rPr lang="en-US" sz="1800" i="1" dirty="0"/>
              <a:t>Survivor Series </a:t>
            </a:r>
            <a:r>
              <a:rPr lang="en-US" sz="1800" dirty="0"/>
              <a:t>are expected to do market study for 1-3 hours each night and historically had a 80% failure rate where only 20% of student’s made enough money to trade for a living</a:t>
            </a:r>
          </a:p>
        </p:txBody>
      </p:sp>
    </p:spTree>
    <p:extLst>
      <p:ext uri="{BB962C8B-B14F-4D97-AF65-F5344CB8AC3E}">
        <p14:creationId xmlns:p14="http://schemas.microsoft.com/office/powerpoint/2010/main" val="1907913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7DD2A-37A4-4A03-A18C-B2C5DC3A39EF}"/>
              </a:ext>
            </a:extLst>
          </p:cNvPr>
          <p:cNvSpPr>
            <a:spLocks noGrp="1"/>
          </p:cNvSpPr>
          <p:nvPr>
            <p:ph type="title"/>
          </p:nvPr>
        </p:nvSpPr>
        <p:spPr/>
        <p:txBody>
          <a:bodyPr/>
          <a:lstStyle/>
          <a:p>
            <a:r>
              <a:rPr lang="en-US" dirty="0"/>
              <a:t>AlchemCharts</a:t>
            </a:r>
          </a:p>
        </p:txBody>
      </p:sp>
      <p:sp>
        <p:nvSpPr>
          <p:cNvPr id="3" name="Content Placeholder 2">
            <a:extLst>
              <a:ext uri="{FF2B5EF4-FFF2-40B4-BE49-F238E27FC236}">
                <a16:creationId xmlns:a16="http://schemas.microsoft.com/office/drawing/2014/main" id="{59C43C5F-8CD5-4410-A8A4-E60060910A59}"/>
              </a:ext>
            </a:extLst>
          </p:cNvPr>
          <p:cNvSpPr>
            <a:spLocks noGrp="1"/>
          </p:cNvSpPr>
          <p:nvPr>
            <p:ph idx="1"/>
          </p:nvPr>
        </p:nvSpPr>
        <p:spPr/>
        <p:txBody>
          <a:bodyPr>
            <a:normAutofit fontScale="85000" lnSpcReduction="10000"/>
          </a:bodyPr>
          <a:lstStyle/>
          <a:p>
            <a:pPr marL="0" indent="0">
              <a:lnSpc>
                <a:spcPct val="120000"/>
              </a:lnSpc>
              <a:buNone/>
            </a:pPr>
            <a:r>
              <a:rPr lang="en-US" dirty="0"/>
              <a:t>AlchemCharts’ main goal was to address the low success rate of </a:t>
            </a:r>
            <a:r>
              <a:rPr lang="en-US" i="1" dirty="0"/>
              <a:t>Survivor Series </a:t>
            </a:r>
            <a:r>
              <a:rPr lang="en-US" dirty="0"/>
              <a:t>students. Through its understanding of the </a:t>
            </a:r>
            <a:r>
              <a:rPr lang="en-US" i="1" dirty="0"/>
              <a:t>Survivor Series</a:t>
            </a:r>
            <a:r>
              <a:rPr lang="en-US" dirty="0"/>
              <a:t>, AlchemCharts aimed to:</a:t>
            </a:r>
          </a:p>
          <a:p>
            <a:pPr marL="347472" lvl="1" indent="-347472">
              <a:lnSpc>
                <a:spcPct val="120000"/>
              </a:lnSpc>
              <a:spcBef>
                <a:spcPts val="0"/>
              </a:spcBef>
              <a:spcAft>
                <a:spcPts val="600"/>
              </a:spcAft>
              <a:buFont typeface="Arial" panose="020B0604020202020204" pitchFamily="34" charset="0"/>
              <a:buChar char="•"/>
            </a:pPr>
            <a:r>
              <a:rPr lang="en-US" dirty="0"/>
              <a:t>Reduce the complexity of chart setup</a:t>
            </a:r>
          </a:p>
          <a:p>
            <a:pPr marL="347472" lvl="1" indent="-347472">
              <a:lnSpc>
                <a:spcPct val="120000"/>
              </a:lnSpc>
              <a:spcBef>
                <a:spcPts val="0"/>
              </a:spcBef>
              <a:spcAft>
                <a:spcPts val="600"/>
              </a:spcAft>
              <a:buFont typeface="Arial" panose="020B0604020202020204" pitchFamily="34" charset="0"/>
              <a:buChar char="•"/>
            </a:pPr>
            <a:r>
              <a:rPr lang="en-US" dirty="0"/>
              <a:t>Reduce the after market study by eliminating redundancies so that students only focused on study</a:t>
            </a:r>
          </a:p>
          <a:p>
            <a:pPr marL="347472" lvl="1" indent="-347472">
              <a:lnSpc>
                <a:spcPct val="120000"/>
              </a:lnSpc>
              <a:spcBef>
                <a:spcPts val="0"/>
              </a:spcBef>
              <a:spcAft>
                <a:spcPts val="600"/>
              </a:spcAft>
              <a:buFont typeface="Arial" panose="020B0604020202020204" pitchFamily="34" charset="0"/>
              <a:buChar char="•"/>
            </a:pPr>
            <a:r>
              <a:rPr lang="en-US" dirty="0"/>
              <a:t>Eliminate complex calculations</a:t>
            </a:r>
          </a:p>
          <a:p>
            <a:pPr marL="347472" lvl="1" indent="-347472">
              <a:lnSpc>
                <a:spcPct val="120000"/>
              </a:lnSpc>
              <a:spcBef>
                <a:spcPts val="0"/>
              </a:spcBef>
              <a:spcAft>
                <a:spcPts val="600"/>
              </a:spcAft>
              <a:buFont typeface="Arial" panose="020B0604020202020204" pitchFamily="34" charset="0"/>
              <a:buChar char="•"/>
            </a:pPr>
            <a:r>
              <a:rPr lang="en-US" dirty="0"/>
              <a:t>Maintain and enhance all features required to execute strategies</a:t>
            </a:r>
          </a:p>
          <a:p>
            <a:pPr marL="347472" lvl="1" indent="-347472">
              <a:lnSpc>
                <a:spcPct val="120000"/>
              </a:lnSpc>
              <a:spcBef>
                <a:spcPts val="0"/>
              </a:spcBef>
              <a:spcAft>
                <a:spcPts val="600"/>
              </a:spcAft>
              <a:buFont typeface="Arial" panose="020B0604020202020204" pitchFamily="34" charset="0"/>
              <a:buChar char="•"/>
            </a:pPr>
            <a:r>
              <a:rPr lang="en-US" dirty="0"/>
              <a:t>Simplify the platform by eliminating unnecessary features in traditional charting platforms</a:t>
            </a:r>
          </a:p>
          <a:p>
            <a:pPr marL="0" indent="0">
              <a:lnSpc>
                <a:spcPct val="120000"/>
              </a:lnSpc>
              <a:buNone/>
            </a:pPr>
            <a:r>
              <a:rPr lang="en-US" dirty="0"/>
              <a:t>Flex Charting successfully met all requirements with AlchemCharts and saw:</a:t>
            </a:r>
          </a:p>
          <a:p>
            <a:pPr marL="347472" lvl="1" indent="-347472">
              <a:lnSpc>
                <a:spcPct val="120000"/>
              </a:lnSpc>
              <a:spcBef>
                <a:spcPts val="0"/>
              </a:spcBef>
              <a:spcAft>
                <a:spcPts val="600"/>
              </a:spcAft>
              <a:buFont typeface="Arial" panose="020B0604020202020204" pitchFamily="34" charset="0"/>
              <a:buChar char="•"/>
            </a:pPr>
            <a:r>
              <a:rPr lang="en-US" dirty="0"/>
              <a:t>An increase in success for </a:t>
            </a:r>
            <a:r>
              <a:rPr lang="en-US" i="1" dirty="0"/>
              <a:t>Survivor Series </a:t>
            </a:r>
            <a:r>
              <a:rPr lang="en-US" dirty="0"/>
              <a:t>students</a:t>
            </a:r>
            <a:endParaRPr lang="en-US" i="1" dirty="0"/>
          </a:p>
          <a:p>
            <a:pPr marL="347472" lvl="1" indent="-347472">
              <a:lnSpc>
                <a:spcPct val="120000"/>
              </a:lnSpc>
              <a:spcBef>
                <a:spcPts val="0"/>
              </a:spcBef>
              <a:spcAft>
                <a:spcPts val="600"/>
              </a:spcAft>
              <a:buFont typeface="Arial" panose="020B0604020202020204" pitchFamily="34" charset="0"/>
              <a:buChar char="•"/>
            </a:pPr>
            <a:r>
              <a:rPr lang="en-US" dirty="0"/>
              <a:t>90% of students who sign up for AlchemCharts stay on for at least 6 months</a:t>
            </a:r>
          </a:p>
        </p:txBody>
      </p:sp>
    </p:spTree>
    <p:extLst>
      <p:ext uri="{BB962C8B-B14F-4D97-AF65-F5344CB8AC3E}">
        <p14:creationId xmlns:p14="http://schemas.microsoft.com/office/powerpoint/2010/main" val="1960401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03CE0-F884-400B-92D7-C353B6AEDF96}"/>
              </a:ext>
            </a:extLst>
          </p:cNvPr>
          <p:cNvSpPr>
            <a:spLocks noGrp="1"/>
          </p:cNvSpPr>
          <p:nvPr>
            <p:ph type="ctrTitle"/>
          </p:nvPr>
        </p:nvSpPr>
        <p:spPr/>
        <p:txBody>
          <a:bodyPr>
            <a:normAutofit/>
          </a:bodyPr>
          <a:lstStyle/>
          <a:p>
            <a:r>
              <a:rPr lang="en-US" sz="6000" b="1" cap="small" dirty="0">
                <a:solidFill>
                  <a:srgbClr val="38C098"/>
                </a:solidFill>
              </a:rPr>
              <a:t>Key Features</a:t>
            </a:r>
          </a:p>
        </p:txBody>
      </p:sp>
      <p:sp>
        <p:nvSpPr>
          <p:cNvPr id="5" name="Subtitle 4">
            <a:extLst>
              <a:ext uri="{FF2B5EF4-FFF2-40B4-BE49-F238E27FC236}">
                <a16:creationId xmlns:a16="http://schemas.microsoft.com/office/drawing/2014/main" id="{429CCC58-6F1D-496C-9969-E3ACE2A6C62D}"/>
              </a:ext>
            </a:extLst>
          </p:cNvPr>
          <p:cNvSpPr>
            <a:spLocks noGrp="1"/>
          </p:cNvSpPr>
          <p:nvPr>
            <p:ph type="subTitle" idx="1"/>
          </p:nvPr>
        </p:nvSpPr>
        <p:spPr/>
        <p:txBody>
          <a:bodyPr>
            <a:normAutofit/>
          </a:bodyPr>
          <a:lstStyle/>
          <a:p>
            <a:r>
              <a:rPr lang="en-US" b="1" cap="small" dirty="0">
                <a:solidFill>
                  <a:schemeClr val="tx1">
                    <a:lumMod val="65000"/>
                    <a:lumOff val="35000"/>
                  </a:schemeClr>
                </a:solidFill>
              </a:rPr>
              <a:t>Using AlchemCharts Examples</a:t>
            </a:r>
          </a:p>
        </p:txBody>
      </p:sp>
    </p:spTree>
    <p:extLst>
      <p:ext uri="{BB962C8B-B14F-4D97-AF65-F5344CB8AC3E}">
        <p14:creationId xmlns:p14="http://schemas.microsoft.com/office/powerpoint/2010/main" val="942951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66AF4-D3E3-493B-A169-F0D853E075A6}"/>
              </a:ext>
            </a:extLst>
          </p:cNvPr>
          <p:cNvSpPr>
            <a:spLocks noGrp="1"/>
          </p:cNvSpPr>
          <p:nvPr>
            <p:ph type="title"/>
          </p:nvPr>
        </p:nvSpPr>
        <p:spPr/>
        <p:txBody>
          <a:bodyPr>
            <a:normAutofit/>
          </a:bodyPr>
          <a:lstStyle/>
          <a:p>
            <a:r>
              <a:rPr lang="en-US" dirty="0"/>
              <a:t>Custom Design</a:t>
            </a:r>
          </a:p>
        </p:txBody>
      </p:sp>
      <p:pic>
        <p:nvPicPr>
          <p:cNvPr id="8" name="Picture Placeholder 7">
            <a:extLst>
              <a:ext uri="{FF2B5EF4-FFF2-40B4-BE49-F238E27FC236}">
                <a16:creationId xmlns:a16="http://schemas.microsoft.com/office/drawing/2014/main" id="{2EA748C0-D7AD-4DCA-BF26-E8C80661325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50129" y="2600727"/>
            <a:ext cx="6243742" cy="2538958"/>
          </a:xfrm>
        </p:spPr>
      </p:pic>
      <p:sp>
        <p:nvSpPr>
          <p:cNvPr id="14" name="Content Placeholder 2">
            <a:extLst>
              <a:ext uri="{FF2B5EF4-FFF2-40B4-BE49-F238E27FC236}">
                <a16:creationId xmlns:a16="http://schemas.microsoft.com/office/drawing/2014/main" id="{72D63B8B-9833-440F-9669-FDC41CE5FE39}"/>
              </a:ext>
            </a:extLst>
          </p:cNvPr>
          <p:cNvSpPr txBox="1">
            <a:spLocks/>
          </p:cNvSpPr>
          <p:nvPr/>
        </p:nvSpPr>
        <p:spPr>
          <a:xfrm>
            <a:off x="844212" y="5232822"/>
            <a:ext cx="7455577" cy="76535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1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80000"/>
              </a:lnSpc>
              <a:buNone/>
            </a:pPr>
            <a:r>
              <a:rPr lang="en-US" sz="1800" b="1" i="1" dirty="0"/>
              <a:t>Flex Charting can design the platform to your liking. If there is a platform you like the look of, we can design your platform accordingly. There is no limitation to the look of your platform.</a:t>
            </a:r>
          </a:p>
        </p:txBody>
      </p:sp>
      <p:sp>
        <p:nvSpPr>
          <p:cNvPr id="7" name="Text Placeholder 3">
            <a:extLst>
              <a:ext uri="{FF2B5EF4-FFF2-40B4-BE49-F238E27FC236}">
                <a16:creationId xmlns:a16="http://schemas.microsoft.com/office/drawing/2014/main" id="{9794409F-7750-4AA6-9C75-0E4CBEE4F3CA}"/>
              </a:ext>
            </a:extLst>
          </p:cNvPr>
          <p:cNvSpPr txBox="1">
            <a:spLocks/>
          </p:cNvSpPr>
          <p:nvPr/>
        </p:nvSpPr>
        <p:spPr>
          <a:xfrm>
            <a:off x="716280" y="1346200"/>
            <a:ext cx="7711440" cy="452289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1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7472" indent="-347472">
              <a:spcBef>
                <a:spcPts val="0"/>
              </a:spcBef>
              <a:buFont typeface="Arial" panose="020B0604020202020204" pitchFamily="34" charset="0"/>
              <a:buChar char="•"/>
            </a:pPr>
            <a:r>
              <a:rPr lang="en-US" sz="1600" i="1" dirty="0"/>
              <a:t>Survivor Series</a:t>
            </a:r>
            <a:r>
              <a:rPr lang="en-US" sz="1600" dirty="0"/>
              <a:t>’ students originally used a platform called </a:t>
            </a:r>
            <a:r>
              <a:rPr lang="en-US" sz="1600" dirty="0" err="1"/>
              <a:t>Qcharts</a:t>
            </a:r>
            <a:r>
              <a:rPr lang="en-US" sz="1600" dirty="0"/>
              <a:t> for their daily charting needs</a:t>
            </a:r>
          </a:p>
          <a:p>
            <a:pPr marL="347472" indent="-347472">
              <a:spcBef>
                <a:spcPts val="0"/>
              </a:spcBef>
              <a:buFont typeface="Arial" panose="020B0604020202020204" pitchFamily="34" charset="0"/>
              <a:buChar char="•"/>
            </a:pPr>
            <a:r>
              <a:rPr lang="en-US" sz="1600" dirty="0"/>
              <a:t>It was important to the instructor that the addition of </a:t>
            </a:r>
            <a:r>
              <a:rPr lang="en-US" sz="1600" dirty="0" err="1"/>
              <a:t>AlchemCharts</a:t>
            </a:r>
            <a:r>
              <a:rPr lang="en-US" sz="1600" dirty="0"/>
              <a:t> minimally disrupted the student body, so </a:t>
            </a:r>
            <a:r>
              <a:rPr lang="en-US" sz="1600" dirty="0" err="1"/>
              <a:t>AlchemCharts</a:t>
            </a:r>
            <a:r>
              <a:rPr lang="en-US" sz="1600" dirty="0"/>
              <a:t> was designed to look like </a:t>
            </a:r>
            <a:r>
              <a:rPr lang="en-US" sz="1600" dirty="0" err="1"/>
              <a:t>QCharts</a:t>
            </a:r>
            <a:r>
              <a:rPr lang="en-US" sz="1600" dirty="0"/>
              <a:t>. </a:t>
            </a:r>
          </a:p>
        </p:txBody>
      </p:sp>
    </p:spTree>
    <p:extLst>
      <p:ext uri="{BB962C8B-B14F-4D97-AF65-F5344CB8AC3E}">
        <p14:creationId xmlns:p14="http://schemas.microsoft.com/office/powerpoint/2010/main" val="815989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66AF4-D3E3-493B-A169-F0D853E075A6}"/>
              </a:ext>
            </a:extLst>
          </p:cNvPr>
          <p:cNvSpPr>
            <a:spLocks noGrp="1"/>
          </p:cNvSpPr>
          <p:nvPr>
            <p:ph type="title"/>
          </p:nvPr>
        </p:nvSpPr>
        <p:spPr/>
        <p:txBody>
          <a:bodyPr>
            <a:normAutofit/>
          </a:bodyPr>
          <a:lstStyle/>
          <a:p>
            <a:r>
              <a:rPr lang="en-US" dirty="0"/>
              <a:t>Perfect Setup</a:t>
            </a:r>
          </a:p>
        </p:txBody>
      </p:sp>
      <p:pic>
        <p:nvPicPr>
          <p:cNvPr id="7" name="Picture Placeholder 6">
            <a:extLst>
              <a:ext uri="{FF2B5EF4-FFF2-40B4-BE49-F238E27FC236}">
                <a16:creationId xmlns:a16="http://schemas.microsoft.com/office/drawing/2014/main" id="{7C438DB4-438B-4D6F-92FB-9CE9A843E4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49175" y="1597791"/>
            <a:ext cx="4217492" cy="3181509"/>
          </a:xfrm>
        </p:spPr>
      </p:pic>
      <p:sp>
        <p:nvSpPr>
          <p:cNvPr id="9" name="Text Placeholder 3">
            <a:extLst>
              <a:ext uri="{FF2B5EF4-FFF2-40B4-BE49-F238E27FC236}">
                <a16:creationId xmlns:a16="http://schemas.microsoft.com/office/drawing/2014/main" id="{A3DF82F3-8359-4821-B914-30458164ADBF}"/>
              </a:ext>
            </a:extLst>
          </p:cNvPr>
          <p:cNvSpPr txBox="1">
            <a:spLocks/>
          </p:cNvSpPr>
          <p:nvPr/>
        </p:nvSpPr>
        <p:spPr>
          <a:xfrm>
            <a:off x="822959" y="1430867"/>
            <a:ext cx="3122507" cy="3666066"/>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1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7472" indent="-347472">
              <a:spcBef>
                <a:spcPts val="0"/>
              </a:spcBef>
              <a:buFont typeface="Arial" panose="020B0604020202020204" pitchFamily="34" charset="0"/>
              <a:buChar char="•"/>
            </a:pPr>
            <a:r>
              <a:rPr lang="en-US" sz="1600" i="1" dirty="0"/>
              <a:t>Survivor Series</a:t>
            </a:r>
            <a:r>
              <a:rPr lang="en-US" sz="1600" dirty="0"/>
              <a:t>’ students had trouble setting up their charts leading to unsuccessful trading</a:t>
            </a:r>
          </a:p>
          <a:p>
            <a:pPr marL="347472" indent="-347472">
              <a:spcBef>
                <a:spcPts val="0"/>
              </a:spcBef>
              <a:buFont typeface="Arial" panose="020B0604020202020204" pitchFamily="34" charset="0"/>
              <a:buChar char="•"/>
            </a:pPr>
            <a:r>
              <a:rPr lang="en-US" sz="1600" dirty="0"/>
              <a:t>With the plethora of chart options and indicator parameters in traditional charting platforms, students were accidentally creating the wrong indicators</a:t>
            </a:r>
          </a:p>
          <a:p>
            <a:pPr marL="347472" indent="-347472">
              <a:spcBef>
                <a:spcPts val="0"/>
              </a:spcBef>
              <a:buFont typeface="Arial" panose="020B0604020202020204" pitchFamily="34" charset="0"/>
              <a:buChar char="•"/>
            </a:pPr>
            <a:r>
              <a:rPr lang="en-US" sz="1600" dirty="0"/>
              <a:t>When </a:t>
            </a:r>
            <a:r>
              <a:rPr lang="en-US" sz="1600" dirty="0">
                <a:hlinkClick r:id="rId3"/>
              </a:rPr>
              <a:t>setting up charts, </a:t>
            </a:r>
            <a:r>
              <a:rPr lang="en-US" sz="1600" dirty="0" err="1"/>
              <a:t>AlchemCharts</a:t>
            </a:r>
            <a:r>
              <a:rPr lang="en-US" sz="1600" dirty="0"/>
              <a:t> prohibits using any other indicators or parameters that are not used in Survivor Series instruction</a:t>
            </a:r>
          </a:p>
        </p:txBody>
      </p:sp>
      <p:sp>
        <p:nvSpPr>
          <p:cNvPr id="5" name="Content Placeholder 2">
            <a:extLst>
              <a:ext uri="{FF2B5EF4-FFF2-40B4-BE49-F238E27FC236}">
                <a16:creationId xmlns:a16="http://schemas.microsoft.com/office/drawing/2014/main" id="{72D63B8B-9833-440F-9669-FDC41CE5FE39}"/>
              </a:ext>
            </a:extLst>
          </p:cNvPr>
          <p:cNvSpPr txBox="1">
            <a:spLocks/>
          </p:cNvSpPr>
          <p:nvPr/>
        </p:nvSpPr>
        <p:spPr>
          <a:xfrm>
            <a:off x="844212" y="5232822"/>
            <a:ext cx="7455577" cy="76535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1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80000"/>
              </a:lnSpc>
              <a:buNone/>
            </a:pPr>
            <a:r>
              <a:rPr lang="en-US" sz="1800" b="1" i="1" dirty="0"/>
              <a:t>Your platform will only be used for your strategy. Your students will never be sidetracked again by mistaken indicators or parameters.</a:t>
            </a:r>
          </a:p>
        </p:txBody>
      </p:sp>
    </p:spTree>
    <p:extLst>
      <p:ext uri="{BB962C8B-B14F-4D97-AF65-F5344CB8AC3E}">
        <p14:creationId xmlns:p14="http://schemas.microsoft.com/office/powerpoint/2010/main" val="2036129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66AF4-D3E3-493B-A169-F0D853E075A6}"/>
              </a:ext>
            </a:extLst>
          </p:cNvPr>
          <p:cNvSpPr>
            <a:spLocks noGrp="1"/>
          </p:cNvSpPr>
          <p:nvPr>
            <p:ph type="title"/>
          </p:nvPr>
        </p:nvSpPr>
        <p:spPr/>
        <p:txBody>
          <a:bodyPr>
            <a:normAutofit/>
          </a:bodyPr>
          <a:lstStyle/>
          <a:p>
            <a:r>
              <a:rPr lang="en-US" dirty="0"/>
              <a:t>Synced Scrolling</a:t>
            </a:r>
          </a:p>
        </p:txBody>
      </p:sp>
      <p:pic>
        <p:nvPicPr>
          <p:cNvPr id="8" name="Picture Placeholder 7">
            <a:extLst>
              <a:ext uri="{FF2B5EF4-FFF2-40B4-BE49-F238E27FC236}">
                <a16:creationId xmlns:a16="http://schemas.microsoft.com/office/drawing/2014/main" id="{3B9D1814-B7FF-4222-B84D-09C0B7C0F66D}"/>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tretch/>
        </p:blipFill>
        <p:spPr>
          <a:xfrm>
            <a:off x="4470400" y="1447967"/>
            <a:ext cx="4421930" cy="3651863"/>
          </a:xfrm>
        </p:spPr>
      </p:pic>
      <p:sp>
        <p:nvSpPr>
          <p:cNvPr id="10" name="Text Placeholder 3">
            <a:extLst>
              <a:ext uri="{FF2B5EF4-FFF2-40B4-BE49-F238E27FC236}">
                <a16:creationId xmlns:a16="http://schemas.microsoft.com/office/drawing/2014/main" id="{1FFF8E5D-CCFF-4885-BA93-7BE8C52094F3}"/>
              </a:ext>
            </a:extLst>
          </p:cNvPr>
          <p:cNvSpPr txBox="1">
            <a:spLocks/>
          </p:cNvSpPr>
          <p:nvPr/>
        </p:nvSpPr>
        <p:spPr>
          <a:xfrm>
            <a:off x="822960" y="1473200"/>
            <a:ext cx="3304424" cy="376808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1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7472" indent="-347472">
              <a:spcBef>
                <a:spcPts val="0"/>
              </a:spcBef>
              <a:buFont typeface="Arial" panose="020B0604020202020204" pitchFamily="34" charset="0"/>
              <a:buChar char="•"/>
            </a:pPr>
            <a:r>
              <a:rPr lang="en-US" sz="1600" dirty="0"/>
              <a:t>When studying the market, looking at historical charting intervals proved to be difficult in traditional charting platforms</a:t>
            </a:r>
          </a:p>
          <a:p>
            <a:pPr marL="347472" indent="-347472">
              <a:spcBef>
                <a:spcPts val="0"/>
              </a:spcBef>
              <a:buFont typeface="Arial" panose="020B0604020202020204" pitchFamily="34" charset="0"/>
              <a:buChar char="•"/>
            </a:pPr>
            <a:r>
              <a:rPr lang="en-US" sz="1600" dirty="0"/>
              <a:t>Simultaneously viewing how a 55 min chart and a daily chart looked at 10:25 was not possible</a:t>
            </a:r>
          </a:p>
          <a:p>
            <a:pPr marL="347472" indent="-347472">
              <a:spcBef>
                <a:spcPts val="0"/>
              </a:spcBef>
              <a:buFont typeface="Arial" panose="020B0604020202020204" pitchFamily="34" charset="0"/>
              <a:buChar char="•"/>
            </a:pPr>
            <a:r>
              <a:rPr lang="en-US" sz="1600" dirty="0"/>
              <a:t>AlchemCharts addresses this by creating the </a:t>
            </a:r>
            <a:r>
              <a:rPr lang="en-US" sz="1600" dirty="0">
                <a:hlinkClick r:id="rId3"/>
              </a:rPr>
              <a:t>Synced Scrolling feature</a:t>
            </a:r>
            <a:r>
              <a:rPr lang="en-US" sz="1600" dirty="0"/>
              <a:t> which will automatically show you what every chart looked like at the time of the focused chart</a:t>
            </a:r>
          </a:p>
        </p:txBody>
      </p:sp>
      <p:sp>
        <p:nvSpPr>
          <p:cNvPr id="5" name="Content Placeholder 2">
            <a:extLst>
              <a:ext uri="{FF2B5EF4-FFF2-40B4-BE49-F238E27FC236}">
                <a16:creationId xmlns:a16="http://schemas.microsoft.com/office/drawing/2014/main" id="{72D63B8B-9833-440F-9669-FDC41CE5FE39}"/>
              </a:ext>
            </a:extLst>
          </p:cNvPr>
          <p:cNvSpPr txBox="1">
            <a:spLocks/>
          </p:cNvSpPr>
          <p:nvPr/>
        </p:nvSpPr>
        <p:spPr>
          <a:xfrm>
            <a:off x="844212" y="5241289"/>
            <a:ext cx="7455577" cy="765355"/>
          </a:xfrm>
          <a:prstGeom prst="rect">
            <a:avLst/>
          </a:prstGeom>
        </p:spPr>
        <p:txBody>
          <a:bodyPr vert="horz" lIns="0" tIns="45720" rIns="0" bIns="45720" rtlCol="0">
            <a:normAutofit fontScale="92500"/>
          </a:bodyPr>
          <a:lstStyle>
            <a:lvl1pPr marL="91440" indent="-91440" algn="l" defTabSz="914400" rtl="0" eaLnBrk="1" latinLnBrk="0" hangingPunct="1">
              <a:lnSpc>
                <a:spcPct val="90000"/>
              </a:lnSpc>
              <a:spcBef>
                <a:spcPts val="1200"/>
              </a:spcBef>
              <a:spcAft>
                <a:spcPts val="1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80000"/>
              </a:lnSpc>
              <a:buNone/>
            </a:pPr>
            <a:r>
              <a:rPr lang="en-US" sz="1800" b="1" i="1" dirty="0"/>
              <a:t>Features that let you see historical data can be implemented in your platform. We can break down historical data to the minute or smaller so that you can look back and see how things played out in real time.</a:t>
            </a:r>
          </a:p>
        </p:txBody>
      </p:sp>
    </p:spTree>
    <p:extLst>
      <p:ext uri="{BB962C8B-B14F-4D97-AF65-F5344CB8AC3E}">
        <p14:creationId xmlns:p14="http://schemas.microsoft.com/office/powerpoint/2010/main" val="4075346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66AF4-D3E3-493B-A169-F0D853E075A6}"/>
              </a:ext>
            </a:extLst>
          </p:cNvPr>
          <p:cNvSpPr>
            <a:spLocks noGrp="1"/>
          </p:cNvSpPr>
          <p:nvPr>
            <p:ph type="title"/>
          </p:nvPr>
        </p:nvSpPr>
        <p:spPr/>
        <p:txBody>
          <a:bodyPr>
            <a:normAutofit/>
          </a:bodyPr>
          <a:lstStyle/>
          <a:p>
            <a:r>
              <a:rPr lang="en-US" dirty="0"/>
              <a:t>Custom Calculations</a:t>
            </a:r>
          </a:p>
        </p:txBody>
      </p:sp>
      <p:pic>
        <p:nvPicPr>
          <p:cNvPr id="9" name="Picture Placeholder 8">
            <a:extLst>
              <a:ext uri="{FF2B5EF4-FFF2-40B4-BE49-F238E27FC236}">
                <a16:creationId xmlns:a16="http://schemas.microsoft.com/office/drawing/2014/main" id="{F31E2DE7-BB0B-4660-8E77-FA3FA45006B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36058"/>
          <a:stretch/>
        </p:blipFill>
        <p:spPr>
          <a:xfrm>
            <a:off x="4348683" y="1574799"/>
            <a:ext cx="4106527" cy="3080809"/>
          </a:xfrm>
        </p:spPr>
      </p:pic>
      <p:sp>
        <p:nvSpPr>
          <p:cNvPr id="10" name="Text Placeholder 3">
            <a:extLst>
              <a:ext uri="{FF2B5EF4-FFF2-40B4-BE49-F238E27FC236}">
                <a16:creationId xmlns:a16="http://schemas.microsoft.com/office/drawing/2014/main" id="{2A4E7DE2-6F98-4ED4-9A0A-FC1F911C43DE}"/>
              </a:ext>
            </a:extLst>
          </p:cNvPr>
          <p:cNvSpPr txBox="1">
            <a:spLocks/>
          </p:cNvSpPr>
          <p:nvPr/>
        </p:nvSpPr>
        <p:spPr>
          <a:xfrm>
            <a:off x="822960" y="1507066"/>
            <a:ext cx="3325707" cy="436202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1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7472" indent="-347472">
              <a:spcBef>
                <a:spcPts val="0"/>
              </a:spcBef>
              <a:buFont typeface="Arial" panose="020B0604020202020204" pitchFamily="34" charset="0"/>
              <a:buChar char="•"/>
            </a:pPr>
            <a:r>
              <a:rPr lang="en-US" sz="1600" i="1" dirty="0"/>
              <a:t>Survivor Series</a:t>
            </a:r>
            <a:r>
              <a:rPr lang="en-US" sz="1600" dirty="0"/>
              <a:t>’ students are tasked with performing various calculations in order to determine which stocks to trade the next day</a:t>
            </a:r>
          </a:p>
          <a:p>
            <a:pPr marL="347472" indent="-347472">
              <a:spcBef>
                <a:spcPts val="0"/>
              </a:spcBef>
              <a:buFont typeface="Arial" panose="020B0604020202020204" pitchFamily="34" charset="0"/>
              <a:buChar char="•"/>
            </a:pPr>
            <a:r>
              <a:rPr lang="en-US" sz="1600" dirty="0"/>
              <a:t>Calculations can be mundane, take time, and are often performed incorrectly or skipped. </a:t>
            </a:r>
          </a:p>
          <a:p>
            <a:pPr marL="347472" indent="-347472">
              <a:spcBef>
                <a:spcPts val="0"/>
              </a:spcBef>
              <a:buFont typeface="Arial" panose="020B0604020202020204" pitchFamily="34" charset="0"/>
              <a:buChar char="•"/>
            </a:pPr>
            <a:r>
              <a:rPr lang="en-US" sz="1600" dirty="0"/>
              <a:t>AlchemCharts performs these calculations for its users so students can spend more time on studying and ensure their calculations are done correctly</a:t>
            </a:r>
          </a:p>
        </p:txBody>
      </p:sp>
      <p:sp>
        <p:nvSpPr>
          <p:cNvPr id="5" name="Content Placeholder 2">
            <a:extLst>
              <a:ext uri="{FF2B5EF4-FFF2-40B4-BE49-F238E27FC236}">
                <a16:creationId xmlns:a16="http://schemas.microsoft.com/office/drawing/2014/main" id="{72D63B8B-9833-440F-9669-FDC41CE5FE39}"/>
              </a:ext>
            </a:extLst>
          </p:cNvPr>
          <p:cNvSpPr txBox="1">
            <a:spLocks/>
          </p:cNvSpPr>
          <p:nvPr/>
        </p:nvSpPr>
        <p:spPr>
          <a:xfrm>
            <a:off x="844212" y="5232822"/>
            <a:ext cx="7455577" cy="76535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1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80000"/>
              </a:lnSpc>
              <a:buNone/>
            </a:pPr>
            <a:r>
              <a:rPr lang="en-US" sz="1800" b="1" i="1" dirty="0"/>
              <a:t>If you have custom calculations, stock selection criteria, or a stock screener, your platform can have the customizations built right into the platform.</a:t>
            </a:r>
          </a:p>
        </p:txBody>
      </p:sp>
    </p:spTree>
    <p:extLst>
      <p:ext uri="{BB962C8B-B14F-4D97-AF65-F5344CB8AC3E}">
        <p14:creationId xmlns:p14="http://schemas.microsoft.com/office/powerpoint/2010/main" val="1720202679"/>
      </p:ext>
    </p:extLst>
  </p:cSld>
  <p:clrMapOvr>
    <a:masterClrMapping/>
  </p:clrMapOvr>
</p:sld>
</file>

<file path=ppt/theme/theme1.xml><?xml version="1.0" encoding="utf-8"?>
<a:theme xmlns:a="http://schemas.openxmlformats.org/drawingml/2006/main" name="Retrospect">
  <a:themeElements>
    <a:clrScheme name="FlexChart">
      <a:dk1>
        <a:sysClr val="windowText" lastClr="000000"/>
      </a:dk1>
      <a:lt1>
        <a:sysClr val="window" lastClr="FFFFFF"/>
      </a:lt1>
      <a:dk2>
        <a:srgbClr val="455F51"/>
      </a:dk2>
      <a:lt2>
        <a:srgbClr val="E2DFCC"/>
      </a:lt2>
      <a:accent1>
        <a:srgbClr val="38C098"/>
      </a:accent1>
      <a:accent2>
        <a:srgbClr val="7F7F7F"/>
      </a:accent2>
      <a:accent3>
        <a:srgbClr val="37A76F"/>
      </a:accent3>
      <a:accent4>
        <a:srgbClr val="44C1A3"/>
      </a:accent4>
      <a:accent5>
        <a:srgbClr val="4EB3CF"/>
      </a:accent5>
      <a:accent6>
        <a:srgbClr val="51C3F9"/>
      </a:accent6>
      <a:hlink>
        <a:srgbClr val="6B9F25"/>
      </a:hlink>
      <a:folHlink>
        <a:srgbClr val="00B0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
  <TotalTime>8263</TotalTime>
  <Words>998</Words>
  <Application>Microsoft Office PowerPoint</Application>
  <PresentationFormat>On-screen Show (4:3)</PresentationFormat>
  <Paragraphs>74</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Arial Black</vt:lpstr>
      <vt:lpstr>Calibri</vt:lpstr>
      <vt:lpstr>Retrospect</vt:lpstr>
      <vt:lpstr>PowerPoint Presentation</vt:lpstr>
      <vt:lpstr>Introduction</vt:lpstr>
      <vt:lpstr>Survivor Series</vt:lpstr>
      <vt:lpstr>AlchemCharts</vt:lpstr>
      <vt:lpstr>Key Features</vt:lpstr>
      <vt:lpstr>Custom Design</vt:lpstr>
      <vt:lpstr>Perfect Setup</vt:lpstr>
      <vt:lpstr>Synced Scrolling</vt:lpstr>
      <vt:lpstr>Custom Calculations</vt:lpstr>
      <vt:lpstr>Custom Games/Tools</vt:lpstr>
      <vt:lpstr>Research &amp; Stock Analysis</vt:lpstr>
      <vt:lpstr>Fundamentals</vt:lpstr>
      <vt:lpstr>Closing Remarks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Feature Spotlight for AlchemCharts</dc:title>
  <dc:creator>Michael Rutledge</dc:creator>
  <cp:lastModifiedBy>Michael Rutledge</cp:lastModifiedBy>
  <cp:revision>41</cp:revision>
  <dcterms:created xsi:type="dcterms:W3CDTF">2017-08-09T14:19:39Z</dcterms:created>
  <dcterms:modified xsi:type="dcterms:W3CDTF">2017-11-19T16:10:07Z</dcterms:modified>
</cp:coreProperties>
</file>